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65" r:id="rId2"/>
    <p:sldId id="256" r:id="rId3"/>
    <p:sldId id="266" r:id="rId4"/>
    <p:sldId id="259" r:id="rId5"/>
    <p:sldId id="260" r:id="rId6"/>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2" autoAdjust="0"/>
    <p:restoredTop sz="94660" autoAdjust="0"/>
  </p:normalViewPr>
  <p:slideViewPr>
    <p:cSldViewPr>
      <p:cViewPr varScale="1">
        <p:scale>
          <a:sx n="55" d="100"/>
          <a:sy n="55" d="100"/>
        </p:scale>
        <p:origin x="-2352" y="-8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F48D213C-DA6D-4602-9AFB-8ACEDE38E9F8}" type="datetimeFigureOut">
              <a:rPr lang="en-US" smtClean="0"/>
              <a:pPr/>
              <a:t>5/23/2018</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1978B192-3E9E-4E3A-A74C-2E45FBD9E63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58D08A-3FC6-45C8-948C-096E26DCDCE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242222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8D08A-3FC6-45C8-948C-096E26DCDCE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71908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8D08A-3FC6-45C8-948C-096E26DCDCE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265691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8D08A-3FC6-45C8-948C-096E26DCDCE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300425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58D08A-3FC6-45C8-948C-096E26DCDCE9}" type="datetimeFigureOut">
              <a:rPr lang="en-US" smtClean="0"/>
              <a:pPr/>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98913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58D08A-3FC6-45C8-948C-096E26DCDCE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243118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58D08A-3FC6-45C8-948C-096E26DCDCE9}" type="datetimeFigureOut">
              <a:rPr lang="en-US" smtClean="0"/>
              <a:pPr/>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122118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58D08A-3FC6-45C8-948C-096E26DCDCE9}" type="datetimeFigureOut">
              <a:rPr lang="en-US" smtClean="0"/>
              <a:pPr/>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180510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8D08A-3FC6-45C8-948C-096E26DCDCE9}" type="datetimeFigureOut">
              <a:rPr lang="en-US" smtClean="0"/>
              <a:pPr/>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201974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8D08A-3FC6-45C8-948C-096E26DCDCE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90199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8D08A-3FC6-45C8-948C-096E26DCDCE9}" type="datetimeFigureOut">
              <a:rPr lang="en-US" smtClean="0"/>
              <a:pPr/>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126021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F58D08A-3FC6-45C8-948C-096E26DCDCE9}" type="datetimeFigureOut">
              <a:rPr lang="en-US" smtClean="0"/>
              <a:pPr/>
              <a:t>5/23/2018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820E50F-B322-440A-B2CC-097F85CC800E}" type="slidenum">
              <a:rPr lang="en-US" smtClean="0"/>
              <a:pPr/>
              <a:t>‹#›</a:t>
            </a:fld>
            <a:endParaRPr lang="en-US"/>
          </a:p>
        </p:txBody>
      </p:sp>
    </p:spTree>
    <p:extLst>
      <p:ext uri="{BB962C8B-B14F-4D97-AF65-F5344CB8AC3E}">
        <p14:creationId xmlns="" xmlns:p14="http://schemas.microsoft.com/office/powerpoint/2010/main" val="1769653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981200"/>
            <a:ext cx="60198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0" y="5486400"/>
            <a:ext cx="60198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495800" y="3276600"/>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1</a:t>
            </a:r>
            <a:endParaRPr lang="en-US" dirty="0"/>
          </a:p>
        </p:txBody>
      </p:sp>
      <p:sp>
        <p:nvSpPr>
          <p:cNvPr id="21" name="TextBox 20"/>
          <p:cNvSpPr txBox="1"/>
          <p:nvPr/>
        </p:nvSpPr>
        <p:spPr>
          <a:xfrm>
            <a:off x="1066800" y="8610600"/>
            <a:ext cx="2382832" cy="369332"/>
          </a:xfrm>
          <a:prstGeom prst="rect">
            <a:avLst/>
          </a:prstGeom>
          <a:noFill/>
        </p:spPr>
        <p:txBody>
          <a:bodyPr wrap="none" rtlCol="0">
            <a:spAutoFit/>
          </a:bodyPr>
          <a:lstStyle/>
          <a:p>
            <a:r>
              <a:rPr lang="en-US" b="1" dirty="0" smtClean="0">
                <a:solidFill>
                  <a:srgbClr val="FF0000"/>
                </a:solidFill>
              </a:rPr>
              <a:t>Stages by Old  B C Coot</a:t>
            </a:r>
            <a:endParaRPr lang="en-US" b="1" dirty="0">
              <a:solidFill>
                <a:srgbClr val="FF0000"/>
              </a:solidFill>
            </a:endParaRPr>
          </a:p>
        </p:txBody>
      </p:sp>
      <p:sp>
        <p:nvSpPr>
          <p:cNvPr id="28" name="TextBox 27"/>
          <p:cNvSpPr txBox="1"/>
          <p:nvPr/>
        </p:nvSpPr>
        <p:spPr>
          <a:xfrm>
            <a:off x="4937166" y="3288268"/>
            <a:ext cx="407484" cy="369332"/>
          </a:xfrm>
          <a:prstGeom prst="rect">
            <a:avLst/>
          </a:prstGeom>
          <a:noFill/>
          <a:ln w="25400">
            <a:solidFill>
              <a:schemeClr val="accent1">
                <a:shade val="50000"/>
              </a:schemeClr>
            </a:solidFill>
          </a:ln>
        </p:spPr>
        <p:txBody>
          <a:bodyPr wrap="none" rtlCol="0">
            <a:spAutoFit/>
          </a:bodyPr>
          <a:lstStyle/>
          <a:p>
            <a:r>
              <a:rPr lang="en-US" dirty="0" smtClean="0"/>
              <a:t>S2</a:t>
            </a:r>
            <a:endParaRPr lang="en-US" dirty="0"/>
          </a:p>
        </p:txBody>
      </p:sp>
      <p:sp>
        <p:nvSpPr>
          <p:cNvPr id="27" name="TextBox 26"/>
          <p:cNvSpPr txBox="1"/>
          <p:nvPr/>
        </p:nvSpPr>
        <p:spPr>
          <a:xfrm>
            <a:off x="-1676400" y="2057400"/>
            <a:ext cx="426720" cy="369332"/>
          </a:xfrm>
          <a:prstGeom prst="rect">
            <a:avLst/>
          </a:prstGeom>
          <a:noFill/>
          <a:ln w="25400">
            <a:solidFill>
              <a:schemeClr val="accent1">
                <a:shade val="50000"/>
              </a:schemeClr>
            </a:solidFill>
          </a:ln>
        </p:spPr>
        <p:txBody>
          <a:bodyPr wrap="none" rtlCol="0">
            <a:spAutoFit/>
          </a:bodyPr>
          <a:lstStyle/>
          <a:p>
            <a:r>
              <a:rPr lang="en-US" dirty="0" smtClean="0"/>
              <a:t>R4</a:t>
            </a:r>
            <a:endParaRPr lang="en-US" dirty="0"/>
          </a:p>
        </p:txBody>
      </p:sp>
      <p:sp>
        <p:nvSpPr>
          <p:cNvPr id="24" name="TextBox 23"/>
          <p:cNvSpPr txBox="1"/>
          <p:nvPr/>
        </p:nvSpPr>
        <p:spPr>
          <a:xfrm>
            <a:off x="-838200" y="2590800"/>
            <a:ext cx="426720" cy="369332"/>
          </a:xfrm>
          <a:prstGeom prst="rect">
            <a:avLst/>
          </a:prstGeom>
          <a:noFill/>
          <a:ln w="25400">
            <a:solidFill>
              <a:schemeClr val="accent1">
                <a:shade val="50000"/>
              </a:schemeClr>
            </a:solidFill>
          </a:ln>
        </p:spPr>
        <p:txBody>
          <a:bodyPr wrap="none" rtlCol="0">
            <a:spAutoFit/>
          </a:bodyPr>
          <a:lstStyle/>
          <a:p>
            <a:r>
              <a:rPr lang="en-US" dirty="0" smtClean="0"/>
              <a:t>R5</a:t>
            </a:r>
            <a:endParaRPr lang="en-US" dirty="0"/>
          </a:p>
        </p:txBody>
      </p:sp>
      <p:sp>
        <p:nvSpPr>
          <p:cNvPr id="26" name="TextBox 25"/>
          <p:cNvSpPr txBox="1"/>
          <p:nvPr/>
        </p:nvSpPr>
        <p:spPr>
          <a:xfrm>
            <a:off x="838200" y="3352800"/>
            <a:ext cx="420308" cy="369332"/>
          </a:xfrm>
          <a:prstGeom prst="rect">
            <a:avLst/>
          </a:prstGeom>
          <a:noFill/>
          <a:ln w="25400">
            <a:solidFill>
              <a:schemeClr val="accent1">
                <a:shade val="50000"/>
              </a:schemeClr>
            </a:solidFill>
          </a:ln>
        </p:spPr>
        <p:txBody>
          <a:bodyPr wrap="none" rtlCol="0">
            <a:spAutoFit/>
          </a:bodyPr>
          <a:lstStyle/>
          <a:p>
            <a:r>
              <a:rPr lang="en-US" dirty="0" smtClean="0"/>
              <a:t>P1</a:t>
            </a:r>
            <a:endParaRPr lang="en-US" dirty="0"/>
          </a:p>
        </p:txBody>
      </p:sp>
      <p:sp>
        <p:nvSpPr>
          <p:cNvPr id="33" name="TextBox 32"/>
          <p:cNvSpPr txBox="1"/>
          <p:nvPr/>
        </p:nvSpPr>
        <p:spPr>
          <a:xfrm>
            <a:off x="-1752600" y="3048000"/>
            <a:ext cx="420308" cy="369332"/>
          </a:xfrm>
          <a:prstGeom prst="rect">
            <a:avLst/>
          </a:prstGeom>
          <a:noFill/>
          <a:ln w="25400">
            <a:solidFill>
              <a:schemeClr val="accent1">
                <a:shade val="50000"/>
              </a:schemeClr>
            </a:solidFill>
          </a:ln>
        </p:spPr>
        <p:txBody>
          <a:bodyPr wrap="none" rtlCol="0">
            <a:spAutoFit/>
          </a:bodyPr>
          <a:lstStyle/>
          <a:p>
            <a:r>
              <a:rPr lang="en-US" dirty="0" smtClean="0"/>
              <a:t>P9</a:t>
            </a:r>
            <a:endParaRPr lang="en-US" dirty="0"/>
          </a:p>
        </p:txBody>
      </p:sp>
      <p:sp>
        <p:nvSpPr>
          <p:cNvPr id="34" name="TextBox 33"/>
          <p:cNvSpPr txBox="1"/>
          <p:nvPr/>
        </p:nvSpPr>
        <p:spPr>
          <a:xfrm>
            <a:off x="-1944308" y="2590800"/>
            <a:ext cx="537327" cy="369332"/>
          </a:xfrm>
          <a:prstGeom prst="rect">
            <a:avLst/>
          </a:prstGeom>
          <a:noFill/>
          <a:ln w="25400">
            <a:solidFill>
              <a:schemeClr val="accent1">
                <a:shade val="50000"/>
              </a:schemeClr>
            </a:solidFill>
          </a:ln>
        </p:spPr>
        <p:txBody>
          <a:bodyPr wrap="none" rtlCol="0">
            <a:spAutoFit/>
          </a:bodyPr>
          <a:lstStyle/>
          <a:p>
            <a:r>
              <a:rPr lang="en-US" dirty="0" smtClean="0"/>
              <a:t>P10</a:t>
            </a:r>
            <a:endParaRPr lang="en-US" dirty="0"/>
          </a:p>
        </p:txBody>
      </p:sp>
      <p:sp>
        <p:nvSpPr>
          <p:cNvPr id="44" name="TextBox 43"/>
          <p:cNvSpPr txBox="1"/>
          <p:nvPr/>
        </p:nvSpPr>
        <p:spPr>
          <a:xfrm>
            <a:off x="1292002" y="5562600"/>
            <a:ext cx="4243790" cy="923330"/>
          </a:xfrm>
          <a:prstGeom prst="rect">
            <a:avLst/>
          </a:prstGeom>
          <a:noFill/>
        </p:spPr>
        <p:txBody>
          <a:bodyPr wrap="none" rtlCol="0">
            <a:spAutoFit/>
          </a:bodyPr>
          <a:lstStyle/>
          <a:p>
            <a:pPr algn="ctr"/>
            <a:r>
              <a:rPr lang="en-US" dirty="0" smtClean="0"/>
              <a:t>PROCEDURE</a:t>
            </a:r>
          </a:p>
          <a:p>
            <a:pPr algn="ctr"/>
            <a:r>
              <a:rPr lang="en-US" dirty="0"/>
              <a:t>All Shotgun Targets are engaged until down</a:t>
            </a:r>
          </a:p>
          <a:p>
            <a:pPr algn="ctr"/>
            <a:endParaRPr lang="en-US" dirty="0" smtClean="0"/>
          </a:p>
        </p:txBody>
      </p:sp>
      <p:pic>
        <p:nvPicPr>
          <p:cNvPr id="46" name="Picture 2" descr="http://sassnet.com/images/SASSHistory-headline.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67907" b="269"/>
          <a:stretch/>
        </p:blipFill>
        <p:spPr bwMode="auto">
          <a:xfrm>
            <a:off x="8382000" y="2286000"/>
            <a:ext cx="490415" cy="304800"/>
          </a:xfrm>
          <a:prstGeom prst="rect">
            <a:avLst/>
          </a:prstGeom>
          <a:noFill/>
          <a:extLst>
            <a:ext uri="{909E8E84-426E-40DD-AFC4-6F175D3DCCD1}">
              <a14:hiddenFill xmlns="" xmlns:a14="http://schemas.microsoft.com/office/drawing/2010/main">
                <a:solidFill>
                  <a:srgbClr val="FFFFFF"/>
                </a:solidFill>
              </a14:hiddenFill>
            </a:ext>
          </a:extLst>
        </p:spPr>
      </p:pic>
      <p:sp>
        <p:nvSpPr>
          <p:cNvPr id="43" name="TextBox 42"/>
          <p:cNvSpPr txBox="1"/>
          <p:nvPr/>
        </p:nvSpPr>
        <p:spPr>
          <a:xfrm>
            <a:off x="4507772" y="4888468"/>
            <a:ext cx="1283428" cy="369332"/>
          </a:xfrm>
          <a:prstGeom prst="rect">
            <a:avLst/>
          </a:prstGeom>
          <a:noFill/>
          <a:ln w="25400">
            <a:solidFill>
              <a:schemeClr val="tx1"/>
            </a:solidFill>
          </a:ln>
        </p:spPr>
        <p:txBody>
          <a:bodyPr wrap="none" rtlCol="0">
            <a:spAutoFit/>
          </a:bodyPr>
          <a:lstStyle/>
          <a:p>
            <a:r>
              <a:rPr lang="en-US" dirty="0" smtClean="0"/>
              <a:t>Right TABLE</a:t>
            </a:r>
            <a:endParaRPr lang="en-US" dirty="0"/>
          </a:p>
        </p:txBody>
      </p:sp>
      <p:sp>
        <p:nvSpPr>
          <p:cNvPr id="47" name="TextBox 46"/>
          <p:cNvSpPr txBox="1"/>
          <p:nvPr/>
        </p:nvSpPr>
        <p:spPr>
          <a:xfrm>
            <a:off x="1508541" y="4888468"/>
            <a:ext cx="1158459" cy="369332"/>
          </a:xfrm>
          <a:prstGeom prst="rect">
            <a:avLst/>
          </a:prstGeom>
          <a:noFill/>
          <a:ln w="25400">
            <a:solidFill>
              <a:schemeClr val="tx1"/>
            </a:solidFill>
          </a:ln>
        </p:spPr>
        <p:txBody>
          <a:bodyPr wrap="none" rtlCol="0">
            <a:spAutoFit/>
          </a:bodyPr>
          <a:lstStyle/>
          <a:p>
            <a:r>
              <a:rPr lang="en-US" dirty="0" smtClean="0"/>
              <a:t>Left TABLE</a:t>
            </a:r>
            <a:endParaRPr lang="en-US" dirty="0"/>
          </a:p>
        </p:txBody>
      </p:sp>
      <p:sp>
        <p:nvSpPr>
          <p:cNvPr id="53" name="Rectangle 52"/>
          <p:cNvSpPr/>
          <p:nvPr/>
        </p:nvSpPr>
        <p:spPr>
          <a:xfrm>
            <a:off x="689416" y="6148387"/>
            <a:ext cx="5660086" cy="2031325"/>
          </a:xfrm>
          <a:prstGeom prst="rect">
            <a:avLst/>
          </a:prstGeom>
        </p:spPr>
        <p:txBody>
          <a:bodyPr wrap="square">
            <a:spAutoFit/>
          </a:bodyPr>
          <a:lstStyle/>
          <a:p>
            <a:r>
              <a:rPr lang="en-US" sz="1400" dirty="0"/>
              <a:t>Pistols loaded five rounds each </a:t>
            </a:r>
            <a:r>
              <a:rPr lang="en-US" sz="1400" dirty="0" smtClean="0"/>
              <a:t>and holstered. </a:t>
            </a:r>
            <a:r>
              <a:rPr lang="en-US" sz="1400" dirty="0"/>
              <a:t>Rifle, ten rounds, hammer down on MT chamber and shotgun open and MT. </a:t>
            </a:r>
            <a:r>
              <a:rPr lang="en-US" sz="1400" dirty="0" smtClean="0"/>
              <a:t>Rifle and </a:t>
            </a:r>
            <a:r>
              <a:rPr lang="en-US" sz="1400" dirty="0" smtClean="0"/>
              <a:t>shotgun </a:t>
            </a:r>
            <a:r>
              <a:rPr lang="en-US" sz="1400" dirty="0" smtClean="0"/>
              <a:t>staged on right table. </a:t>
            </a:r>
            <a:r>
              <a:rPr lang="en-US" sz="1400" dirty="0"/>
              <a:t>Starting position </a:t>
            </a:r>
            <a:r>
              <a:rPr lang="en-US" sz="1400" dirty="0" smtClean="0"/>
              <a:t>at left table. At attention say the line </a:t>
            </a:r>
            <a:r>
              <a:rPr lang="en-US" sz="1400" b="1" i="1" dirty="0" smtClean="0"/>
              <a:t>“SIR , YES SIR”.</a:t>
            </a:r>
          </a:p>
          <a:p>
            <a:r>
              <a:rPr lang="en-US" sz="1400" dirty="0" smtClean="0"/>
              <a:t>ATB </a:t>
            </a:r>
            <a:r>
              <a:rPr lang="en-US" sz="1400" dirty="0" smtClean="0"/>
              <a:t>engage </a:t>
            </a:r>
            <a:r>
              <a:rPr lang="en-US" sz="1400" dirty="0" smtClean="0"/>
              <a:t>pistol targets as follows </a:t>
            </a:r>
            <a:r>
              <a:rPr lang="en-US" sz="1400" b="1" dirty="0" smtClean="0"/>
              <a:t>P1 P2 </a:t>
            </a:r>
            <a:r>
              <a:rPr lang="en-US" sz="1400" b="1" dirty="0" err="1" smtClean="0"/>
              <a:t>P2</a:t>
            </a:r>
            <a:r>
              <a:rPr lang="en-US" sz="1400" b="1" dirty="0" smtClean="0"/>
              <a:t> P3 </a:t>
            </a:r>
            <a:r>
              <a:rPr lang="en-US" sz="1400" b="1" dirty="0" err="1" smtClean="0"/>
              <a:t>P3</a:t>
            </a:r>
            <a:r>
              <a:rPr lang="en-US" sz="1400" b="1" dirty="0" smtClean="0"/>
              <a:t> </a:t>
            </a:r>
            <a:r>
              <a:rPr lang="en-US" sz="1400" b="1" dirty="0" err="1" smtClean="0"/>
              <a:t>P3</a:t>
            </a:r>
            <a:r>
              <a:rPr lang="en-US" sz="1400" b="1" dirty="0" smtClean="0"/>
              <a:t> P2 </a:t>
            </a:r>
            <a:r>
              <a:rPr lang="en-US" sz="1400" b="1" dirty="0" err="1" smtClean="0"/>
              <a:t>P2</a:t>
            </a:r>
            <a:r>
              <a:rPr lang="en-US" sz="1400" b="1" dirty="0" smtClean="0"/>
              <a:t> P1 </a:t>
            </a:r>
            <a:r>
              <a:rPr lang="en-US" sz="1400" b="1" dirty="0" err="1" smtClean="0"/>
              <a:t>P1</a:t>
            </a:r>
            <a:r>
              <a:rPr lang="en-US" sz="1400" dirty="0" smtClean="0"/>
              <a:t>. Holster pistols. </a:t>
            </a:r>
            <a:r>
              <a:rPr lang="en-US" sz="1400" dirty="0"/>
              <a:t>Move </a:t>
            </a:r>
            <a:r>
              <a:rPr lang="en-US" sz="1400" dirty="0" smtClean="0"/>
              <a:t>to right table. Engage rifle </a:t>
            </a:r>
            <a:r>
              <a:rPr lang="en-US" sz="1400" dirty="0"/>
              <a:t>targets as </a:t>
            </a:r>
            <a:r>
              <a:rPr lang="en-US" sz="1400" dirty="0" smtClean="0"/>
              <a:t>follows </a:t>
            </a:r>
            <a:r>
              <a:rPr lang="en-US" sz="1400" b="1" dirty="0" smtClean="0"/>
              <a:t>R3 R2 </a:t>
            </a:r>
            <a:r>
              <a:rPr lang="en-US" sz="1400" b="1" dirty="0" err="1" smtClean="0"/>
              <a:t>R2</a:t>
            </a:r>
            <a:r>
              <a:rPr lang="en-US" sz="1400" b="1" dirty="0" smtClean="0"/>
              <a:t> R1 </a:t>
            </a:r>
            <a:r>
              <a:rPr lang="en-US" sz="1400" b="1" dirty="0" err="1" smtClean="0"/>
              <a:t>R1</a:t>
            </a:r>
            <a:r>
              <a:rPr lang="en-US" sz="1400" b="1" dirty="0" smtClean="0"/>
              <a:t> </a:t>
            </a:r>
            <a:r>
              <a:rPr lang="en-US" sz="1400" b="1" dirty="0" err="1" smtClean="0"/>
              <a:t>R1</a:t>
            </a:r>
            <a:r>
              <a:rPr lang="en-US" sz="1400" b="1" dirty="0" smtClean="0"/>
              <a:t> R2 </a:t>
            </a:r>
            <a:r>
              <a:rPr lang="en-US" sz="1400" b="1" dirty="0" err="1" smtClean="0"/>
              <a:t>R2</a:t>
            </a:r>
            <a:r>
              <a:rPr lang="en-US" sz="1400" b="1" dirty="0" smtClean="0"/>
              <a:t> R3 </a:t>
            </a:r>
            <a:r>
              <a:rPr lang="en-US" sz="1400" b="1" dirty="0" err="1" smtClean="0"/>
              <a:t>R3</a:t>
            </a:r>
            <a:r>
              <a:rPr lang="en-US" sz="1400" dirty="0" smtClean="0"/>
              <a:t>. </a:t>
            </a:r>
            <a:r>
              <a:rPr lang="en-US" sz="1400" dirty="0"/>
              <a:t>Restage rifle open and MT on </a:t>
            </a:r>
            <a:r>
              <a:rPr lang="en-US" sz="1400" dirty="0" smtClean="0"/>
              <a:t>table. Retrieve </a:t>
            </a:r>
            <a:r>
              <a:rPr lang="en-US" sz="1400" dirty="0"/>
              <a:t>shotgun and engage targets </a:t>
            </a:r>
            <a:r>
              <a:rPr lang="en-US" sz="1400" dirty="0" smtClean="0"/>
              <a:t>as follows </a:t>
            </a:r>
            <a:r>
              <a:rPr lang="en-US" sz="1400" b="1" dirty="0" smtClean="0"/>
              <a:t>S1 S2 S3 S4</a:t>
            </a:r>
            <a:r>
              <a:rPr lang="en-US" sz="1400" dirty="0" smtClean="0"/>
              <a:t>. </a:t>
            </a:r>
            <a:r>
              <a:rPr lang="en-US" sz="1400" dirty="0"/>
              <a:t>Proceed to the unloading table.</a:t>
            </a:r>
          </a:p>
          <a:p>
            <a:endParaRPr lang="en-US" sz="1400" dirty="0"/>
          </a:p>
        </p:txBody>
      </p:sp>
      <p:sp>
        <p:nvSpPr>
          <p:cNvPr id="51" name="TextBox 50"/>
          <p:cNvSpPr txBox="1"/>
          <p:nvPr/>
        </p:nvSpPr>
        <p:spPr>
          <a:xfrm>
            <a:off x="802435" y="228600"/>
            <a:ext cx="5378460" cy="369332"/>
          </a:xfrm>
          <a:prstGeom prst="rect">
            <a:avLst/>
          </a:prstGeom>
          <a:noFill/>
        </p:spPr>
        <p:txBody>
          <a:bodyPr wrap="none" rtlCol="0">
            <a:spAutoFit/>
          </a:bodyPr>
          <a:lstStyle/>
          <a:p>
            <a:r>
              <a:rPr lang="en-US" b="1" dirty="0" smtClean="0"/>
              <a:t>Good Guys Posse Gunfight at Dry Gulch Ranch Stage 1 </a:t>
            </a:r>
            <a:endParaRPr lang="en-US" b="1" dirty="0"/>
          </a:p>
        </p:txBody>
      </p:sp>
      <p:pic>
        <p:nvPicPr>
          <p:cNvPr id="57" name="Picture 2" descr="http://www.goodguysposse.org/common_clips/GGPLogo-vector-white-beard.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685799"/>
            <a:ext cx="664415" cy="1069709"/>
          </a:xfrm>
          <a:prstGeom prst="rect">
            <a:avLst/>
          </a:prstGeom>
          <a:noFill/>
          <a:extLst>
            <a:ext uri="{909E8E84-426E-40DD-AFC4-6F175D3DCCD1}">
              <a14:hiddenFill xmlns="" xmlns:a14="http://schemas.microsoft.com/office/drawing/2010/main">
                <a:solidFill>
                  <a:srgbClr val="FFFFFF"/>
                </a:solidFill>
              </a14:hiddenFill>
            </a:ext>
          </a:extLst>
        </p:spPr>
      </p:pic>
      <p:sp>
        <p:nvSpPr>
          <p:cNvPr id="58" name="TextBox 57"/>
          <p:cNvSpPr txBox="1"/>
          <p:nvPr/>
        </p:nvSpPr>
        <p:spPr>
          <a:xfrm>
            <a:off x="5021896" y="832178"/>
            <a:ext cx="1385316" cy="923330"/>
          </a:xfrm>
          <a:prstGeom prst="rect">
            <a:avLst/>
          </a:prstGeom>
          <a:noFill/>
          <a:ln w="19050">
            <a:solidFill>
              <a:schemeClr val="tx1"/>
            </a:solidFill>
          </a:ln>
        </p:spPr>
        <p:txBody>
          <a:bodyPr wrap="none" rtlCol="0">
            <a:spAutoFit/>
          </a:bodyPr>
          <a:lstStyle/>
          <a:p>
            <a:pPr algn="ctr"/>
            <a:r>
              <a:rPr lang="en-US" b="1" dirty="0" smtClean="0">
                <a:solidFill>
                  <a:srgbClr val="FF0000"/>
                </a:solidFill>
              </a:rPr>
              <a:t>10 – Rifle</a:t>
            </a:r>
          </a:p>
          <a:p>
            <a:pPr algn="ctr"/>
            <a:r>
              <a:rPr lang="en-US" b="1" dirty="0" smtClean="0">
                <a:solidFill>
                  <a:srgbClr val="FF0000"/>
                </a:solidFill>
              </a:rPr>
              <a:t>10- Pistol</a:t>
            </a:r>
          </a:p>
          <a:p>
            <a:pPr algn="ctr"/>
            <a:r>
              <a:rPr lang="en-US" b="1" dirty="0">
                <a:solidFill>
                  <a:srgbClr val="FF0000"/>
                </a:solidFill>
              </a:rPr>
              <a:t>4</a:t>
            </a:r>
            <a:r>
              <a:rPr lang="en-US" b="1" dirty="0" smtClean="0">
                <a:solidFill>
                  <a:srgbClr val="FF0000"/>
                </a:solidFill>
              </a:rPr>
              <a:t>+ - Shotgun</a:t>
            </a:r>
            <a:endParaRPr lang="en-US" b="1" dirty="0">
              <a:solidFill>
                <a:srgbClr val="FF0000"/>
              </a:solidFill>
            </a:endParaRPr>
          </a:p>
        </p:txBody>
      </p:sp>
      <p:sp>
        <p:nvSpPr>
          <p:cNvPr id="60" name="Rectangle 59"/>
          <p:cNvSpPr/>
          <p:nvPr/>
        </p:nvSpPr>
        <p:spPr>
          <a:xfrm>
            <a:off x="456814" y="1981200"/>
            <a:ext cx="60198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5181600" y="8610600"/>
            <a:ext cx="819391" cy="276999"/>
          </a:xfrm>
          <a:prstGeom prst="rect">
            <a:avLst/>
          </a:prstGeom>
          <a:noFill/>
        </p:spPr>
        <p:txBody>
          <a:bodyPr wrap="none" rtlCol="0">
            <a:spAutoFit/>
          </a:bodyPr>
          <a:lstStyle/>
          <a:p>
            <a:r>
              <a:rPr lang="en-US" sz="1200" dirty="0" smtClean="0"/>
              <a:t>MAY 2018</a:t>
            </a:r>
            <a:endParaRPr lang="en-US" sz="1200" dirty="0"/>
          </a:p>
        </p:txBody>
      </p:sp>
      <p:sp>
        <p:nvSpPr>
          <p:cNvPr id="48" name="TextBox 47"/>
          <p:cNvSpPr txBox="1"/>
          <p:nvPr/>
        </p:nvSpPr>
        <p:spPr>
          <a:xfrm>
            <a:off x="-1371600" y="4114800"/>
            <a:ext cx="420308" cy="369332"/>
          </a:xfrm>
          <a:prstGeom prst="rect">
            <a:avLst/>
          </a:prstGeom>
          <a:noFill/>
          <a:ln w="3175">
            <a:solidFill>
              <a:schemeClr val="accent1">
                <a:shade val="50000"/>
              </a:schemeClr>
            </a:solidFill>
          </a:ln>
        </p:spPr>
        <p:txBody>
          <a:bodyPr wrap="none" rtlCol="0">
            <a:spAutoFit/>
          </a:bodyPr>
          <a:lstStyle/>
          <a:p>
            <a:r>
              <a:rPr lang="en-US" dirty="0" smtClean="0"/>
              <a:t>P4</a:t>
            </a:r>
            <a:endParaRPr lang="en-US" dirty="0"/>
          </a:p>
        </p:txBody>
      </p:sp>
      <p:sp>
        <p:nvSpPr>
          <p:cNvPr id="56" name="TextBox 55"/>
          <p:cNvSpPr txBox="1"/>
          <p:nvPr/>
        </p:nvSpPr>
        <p:spPr>
          <a:xfrm>
            <a:off x="5486400" y="2438400"/>
            <a:ext cx="426720" cy="369332"/>
          </a:xfrm>
          <a:prstGeom prst="rect">
            <a:avLst/>
          </a:prstGeom>
          <a:noFill/>
          <a:ln w="25400">
            <a:solidFill>
              <a:schemeClr val="accent1">
                <a:shade val="50000"/>
              </a:schemeClr>
            </a:solidFill>
          </a:ln>
        </p:spPr>
        <p:txBody>
          <a:bodyPr wrap="none" rtlCol="0">
            <a:spAutoFit/>
          </a:bodyPr>
          <a:lstStyle/>
          <a:p>
            <a:r>
              <a:rPr lang="en-US" dirty="0" smtClean="0"/>
              <a:t>R3</a:t>
            </a:r>
            <a:endParaRPr lang="en-US" dirty="0"/>
          </a:p>
        </p:txBody>
      </p:sp>
      <p:sp>
        <p:nvSpPr>
          <p:cNvPr id="30" name="TextBox 29"/>
          <p:cNvSpPr txBox="1"/>
          <p:nvPr/>
        </p:nvSpPr>
        <p:spPr>
          <a:xfrm>
            <a:off x="1484692" y="3733800"/>
            <a:ext cx="420308" cy="369332"/>
          </a:xfrm>
          <a:prstGeom prst="rect">
            <a:avLst/>
          </a:prstGeom>
          <a:noFill/>
          <a:ln w="25400">
            <a:solidFill>
              <a:schemeClr val="accent1">
                <a:shade val="50000"/>
              </a:schemeClr>
            </a:solidFill>
          </a:ln>
        </p:spPr>
        <p:txBody>
          <a:bodyPr wrap="none" rtlCol="0">
            <a:spAutoFit/>
          </a:bodyPr>
          <a:lstStyle/>
          <a:p>
            <a:r>
              <a:rPr lang="en-US" dirty="0" smtClean="0"/>
              <a:t>P2</a:t>
            </a:r>
            <a:endParaRPr lang="en-US" dirty="0"/>
          </a:p>
        </p:txBody>
      </p:sp>
      <p:sp>
        <p:nvSpPr>
          <p:cNvPr id="31" name="TextBox 30"/>
          <p:cNvSpPr txBox="1"/>
          <p:nvPr/>
        </p:nvSpPr>
        <p:spPr>
          <a:xfrm>
            <a:off x="2133600" y="3352800"/>
            <a:ext cx="420308" cy="369332"/>
          </a:xfrm>
          <a:prstGeom prst="rect">
            <a:avLst/>
          </a:prstGeom>
          <a:noFill/>
          <a:ln w="3175">
            <a:solidFill>
              <a:schemeClr val="accent1">
                <a:shade val="50000"/>
              </a:schemeClr>
            </a:solidFill>
          </a:ln>
        </p:spPr>
        <p:txBody>
          <a:bodyPr wrap="none" rtlCol="0">
            <a:spAutoFit/>
          </a:bodyPr>
          <a:lstStyle/>
          <a:p>
            <a:r>
              <a:rPr lang="en-US" dirty="0" smtClean="0"/>
              <a:t>P3</a:t>
            </a:r>
            <a:endParaRPr lang="en-US" dirty="0"/>
          </a:p>
        </p:txBody>
      </p:sp>
      <p:sp>
        <p:nvSpPr>
          <p:cNvPr id="38" name="TextBox 37"/>
          <p:cNvSpPr txBox="1"/>
          <p:nvPr/>
        </p:nvSpPr>
        <p:spPr>
          <a:xfrm>
            <a:off x="4191000" y="2438400"/>
            <a:ext cx="426720" cy="369332"/>
          </a:xfrm>
          <a:prstGeom prst="rect">
            <a:avLst/>
          </a:prstGeom>
          <a:noFill/>
          <a:ln w="25400">
            <a:solidFill>
              <a:schemeClr val="accent1">
                <a:shade val="50000"/>
              </a:schemeClr>
            </a:solidFill>
          </a:ln>
        </p:spPr>
        <p:txBody>
          <a:bodyPr wrap="none" rtlCol="0">
            <a:spAutoFit/>
          </a:bodyPr>
          <a:lstStyle/>
          <a:p>
            <a:r>
              <a:rPr lang="en-US" dirty="0" smtClean="0"/>
              <a:t>R1</a:t>
            </a:r>
            <a:endParaRPr lang="en-US" dirty="0"/>
          </a:p>
        </p:txBody>
      </p:sp>
      <p:sp>
        <p:nvSpPr>
          <p:cNvPr id="39" name="TextBox 38"/>
          <p:cNvSpPr txBox="1"/>
          <p:nvPr/>
        </p:nvSpPr>
        <p:spPr>
          <a:xfrm>
            <a:off x="4800600" y="2057400"/>
            <a:ext cx="426720" cy="369332"/>
          </a:xfrm>
          <a:prstGeom prst="rect">
            <a:avLst/>
          </a:prstGeom>
          <a:noFill/>
          <a:ln w="25400">
            <a:solidFill>
              <a:schemeClr val="accent1">
                <a:shade val="50000"/>
              </a:schemeClr>
            </a:solidFill>
          </a:ln>
        </p:spPr>
        <p:txBody>
          <a:bodyPr wrap="none" rtlCol="0">
            <a:spAutoFit/>
          </a:bodyPr>
          <a:lstStyle/>
          <a:p>
            <a:r>
              <a:rPr lang="en-US" dirty="0" smtClean="0"/>
              <a:t>R2</a:t>
            </a:r>
            <a:endParaRPr lang="en-US" dirty="0"/>
          </a:p>
        </p:txBody>
      </p:sp>
      <p:sp>
        <p:nvSpPr>
          <p:cNvPr id="32" name="TextBox 31"/>
          <p:cNvSpPr txBox="1"/>
          <p:nvPr/>
        </p:nvSpPr>
        <p:spPr>
          <a:xfrm>
            <a:off x="5410200" y="3285921"/>
            <a:ext cx="407484" cy="369332"/>
          </a:xfrm>
          <a:prstGeom prst="rect">
            <a:avLst/>
          </a:prstGeom>
          <a:noFill/>
          <a:ln w="25400">
            <a:solidFill>
              <a:schemeClr val="accent1">
                <a:shade val="50000"/>
              </a:schemeClr>
            </a:solidFill>
          </a:ln>
        </p:spPr>
        <p:txBody>
          <a:bodyPr wrap="none" rtlCol="0">
            <a:spAutoFit/>
          </a:bodyPr>
          <a:lstStyle/>
          <a:p>
            <a:r>
              <a:rPr lang="en-US" dirty="0" smtClean="0"/>
              <a:t>S</a:t>
            </a:r>
            <a:r>
              <a:rPr lang="en-US" dirty="0"/>
              <a:t>3</a:t>
            </a:r>
          </a:p>
        </p:txBody>
      </p:sp>
      <p:sp>
        <p:nvSpPr>
          <p:cNvPr id="35" name="TextBox 34"/>
          <p:cNvSpPr txBox="1"/>
          <p:nvPr/>
        </p:nvSpPr>
        <p:spPr>
          <a:xfrm>
            <a:off x="5857494" y="3276600"/>
            <a:ext cx="407484" cy="369332"/>
          </a:xfrm>
          <a:prstGeom prst="rect">
            <a:avLst/>
          </a:prstGeom>
          <a:noFill/>
          <a:ln w="25400">
            <a:solidFill>
              <a:schemeClr val="accent1">
                <a:shade val="50000"/>
              </a:schemeClr>
            </a:solidFill>
          </a:ln>
        </p:spPr>
        <p:txBody>
          <a:bodyPr wrap="none" rtlCol="0">
            <a:spAutoFit/>
          </a:bodyPr>
          <a:lstStyle/>
          <a:p>
            <a:r>
              <a:rPr lang="en-US" dirty="0" smtClean="0"/>
              <a:t>S</a:t>
            </a:r>
            <a:r>
              <a:rPr lang="en-US" dirty="0"/>
              <a:t>4</a:t>
            </a:r>
          </a:p>
        </p:txBody>
      </p:sp>
      <p:sp>
        <p:nvSpPr>
          <p:cNvPr id="2" name="TextBox 1"/>
          <p:cNvSpPr txBox="1"/>
          <p:nvPr/>
        </p:nvSpPr>
        <p:spPr>
          <a:xfrm>
            <a:off x="1371600" y="609600"/>
            <a:ext cx="3365217" cy="1384995"/>
          </a:xfrm>
          <a:prstGeom prst="rect">
            <a:avLst/>
          </a:prstGeom>
          <a:noFill/>
        </p:spPr>
        <p:txBody>
          <a:bodyPr wrap="square" rtlCol="0">
            <a:spAutoFit/>
          </a:bodyPr>
          <a:lstStyle/>
          <a:p>
            <a:pPr algn="ctr"/>
            <a:r>
              <a:rPr lang="en-US" sz="2000" b="1" i="1" dirty="0" smtClean="0"/>
              <a:t>“Sound Off “  </a:t>
            </a:r>
          </a:p>
          <a:p>
            <a:r>
              <a:rPr lang="en-US" sz="2000" b="1" i="1" dirty="0" smtClean="0"/>
              <a:t>“</a:t>
            </a:r>
            <a:r>
              <a:rPr lang="en-US" sz="2000" b="1" i="1" dirty="0" err="1" smtClean="0"/>
              <a:t>Gimme</a:t>
            </a:r>
            <a:r>
              <a:rPr lang="en-US" sz="2000" b="1" i="1" dirty="0" smtClean="0"/>
              <a:t> your left, your right , </a:t>
            </a:r>
          </a:p>
          <a:p>
            <a:r>
              <a:rPr lang="en-US" sz="2000" b="1" i="1" dirty="0" smtClean="0"/>
              <a:t>your </a:t>
            </a:r>
            <a:r>
              <a:rPr lang="en-US" sz="2000" b="1" i="1" dirty="0" err="1" smtClean="0"/>
              <a:t>left,right</a:t>
            </a:r>
            <a:r>
              <a:rPr lang="en-US" sz="2000" b="1" i="1" dirty="0" smtClean="0"/>
              <a:t>, left, right”!</a:t>
            </a:r>
            <a:endParaRPr lang="en-US" sz="2000" b="1" i="1" dirty="0"/>
          </a:p>
          <a:p>
            <a:endParaRPr lang="en-US" sz="2400" dirty="0"/>
          </a:p>
        </p:txBody>
      </p:sp>
      <p:sp>
        <p:nvSpPr>
          <p:cNvPr id="36" name="Rectangle 35"/>
          <p:cNvSpPr/>
          <p:nvPr/>
        </p:nvSpPr>
        <p:spPr>
          <a:xfrm>
            <a:off x="-1600200" y="3581400"/>
            <a:ext cx="420308" cy="369332"/>
          </a:xfrm>
          <a:prstGeom prst="rect">
            <a:avLst/>
          </a:prstGeom>
          <a:ln w="3175">
            <a:solidFill>
              <a:schemeClr val="tx1"/>
            </a:solidFill>
          </a:ln>
        </p:spPr>
        <p:txBody>
          <a:bodyPr wrap="none">
            <a:spAutoFit/>
          </a:bodyPr>
          <a:lstStyle/>
          <a:p>
            <a:r>
              <a:rPr lang="en-US" dirty="0" smtClean="0">
                <a:solidFill>
                  <a:prstClr val="black"/>
                </a:solidFill>
              </a:rPr>
              <a:t>P5</a:t>
            </a:r>
            <a:endParaRPr lang="en-US" dirty="0"/>
          </a:p>
        </p:txBody>
      </p:sp>
    </p:spTree>
    <p:extLst>
      <p:ext uri="{BB962C8B-B14F-4D97-AF65-F5344CB8AC3E}">
        <p14:creationId xmlns="" xmlns:p14="http://schemas.microsoft.com/office/powerpoint/2010/main" val="1309955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oodguysposse.org/common_clips/GGPLogo-vector-white-beard.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91449" y="381000"/>
            <a:ext cx="664415" cy="106970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11850208" y="1828801"/>
            <a:ext cx="1385316" cy="923330"/>
          </a:xfrm>
          <a:prstGeom prst="rect">
            <a:avLst/>
          </a:prstGeom>
          <a:noFill/>
          <a:ln w="19050">
            <a:solidFill>
              <a:schemeClr val="tx1"/>
            </a:solidFill>
          </a:ln>
        </p:spPr>
        <p:txBody>
          <a:bodyPr wrap="none" rtlCol="0">
            <a:spAutoFit/>
          </a:bodyPr>
          <a:lstStyle/>
          <a:p>
            <a:pPr algn="ctr"/>
            <a:r>
              <a:rPr lang="en-US" b="1" dirty="0" smtClean="0">
                <a:solidFill>
                  <a:srgbClr val="FF0000"/>
                </a:solidFill>
              </a:rPr>
              <a:t>10 – Rifle</a:t>
            </a:r>
          </a:p>
          <a:p>
            <a:pPr algn="ctr"/>
            <a:r>
              <a:rPr lang="en-US" b="1" dirty="0" smtClean="0">
                <a:solidFill>
                  <a:srgbClr val="FF0000"/>
                </a:solidFill>
              </a:rPr>
              <a:t>10- Pistol</a:t>
            </a:r>
          </a:p>
          <a:p>
            <a:pPr algn="ctr"/>
            <a:r>
              <a:rPr lang="en-US" b="1" dirty="0">
                <a:solidFill>
                  <a:srgbClr val="FF0000"/>
                </a:solidFill>
              </a:rPr>
              <a:t>2</a:t>
            </a:r>
            <a:r>
              <a:rPr lang="en-US" b="1" dirty="0" smtClean="0">
                <a:solidFill>
                  <a:srgbClr val="FF0000"/>
                </a:solidFill>
              </a:rPr>
              <a:t>+ - Shotgun</a:t>
            </a:r>
            <a:endParaRPr lang="en-US" b="1" dirty="0">
              <a:solidFill>
                <a:srgbClr val="FF0000"/>
              </a:solidFill>
            </a:endParaRPr>
          </a:p>
        </p:txBody>
      </p:sp>
      <p:sp>
        <p:nvSpPr>
          <p:cNvPr id="6" name="Rectangle 5"/>
          <p:cNvSpPr/>
          <p:nvPr/>
        </p:nvSpPr>
        <p:spPr>
          <a:xfrm>
            <a:off x="7315200" y="1701141"/>
            <a:ext cx="60198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291449" y="5181601"/>
            <a:ext cx="60198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104573" y="5105401"/>
            <a:ext cx="4243790" cy="646331"/>
          </a:xfrm>
          <a:prstGeom prst="rect">
            <a:avLst/>
          </a:prstGeom>
          <a:noFill/>
        </p:spPr>
        <p:txBody>
          <a:bodyPr wrap="none" rtlCol="0">
            <a:spAutoFit/>
          </a:bodyPr>
          <a:lstStyle/>
          <a:p>
            <a:pPr algn="ctr"/>
            <a:r>
              <a:rPr lang="en-US" dirty="0" smtClean="0"/>
              <a:t>PROCEDURE</a:t>
            </a:r>
          </a:p>
          <a:p>
            <a:pPr algn="ctr"/>
            <a:r>
              <a:rPr lang="en-US" dirty="0" smtClean="0"/>
              <a:t>All Shotgun Targets are engaged until down</a:t>
            </a:r>
            <a:endParaRPr lang="en-US" dirty="0"/>
          </a:p>
        </p:txBody>
      </p:sp>
      <p:sp>
        <p:nvSpPr>
          <p:cNvPr id="12" name="TextBox 11"/>
          <p:cNvSpPr txBox="1"/>
          <p:nvPr/>
        </p:nvSpPr>
        <p:spPr>
          <a:xfrm>
            <a:off x="8967849" y="1828801"/>
            <a:ext cx="426720" cy="369332"/>
          </a:xfrm>
          <a:prstGeom prst="rect">
            <a:avLst/>
          </a:prstGeom>
          <a:noFill/>
          <a:ln w="25400">
            <a:solidFill>
              <a:schemeClr val="accent1">
                <a:shade val="50000"/>
              </a:schemeClr>
            </a:solidFill>
          </a:ln>
        </p:spPr>
        <p:txBody>
          <a:bodyPr wrap="none" rtlCol="0">
            <a:spAutoFit/>
          </a:bodyPr>
          <a:lstStyle/>
          <a:p>
            <a:r>
              <a:rPr lang="en-US" dirty="0" smtClean="0"/>
              <a:t>R1</a:t>
            </a:r>
            <a:endParaRPr lang="en-US" dirty="0"/>
          </a:p>
        </p:txBody>
      </p:sp>
      <p:sp>
        <p:nvSpPr>
          <p:cNvPr id="14" name="TextBox 13"/>
          <p:cNvSpPr txBox="1"/>
          <p:nvPr/>
        </p:nvSpPr>
        <p:spPr>
          <a:xfrm>
            <a:off x="9531729" y="1828801"/>
            <a:ext cx="426720" cy="369332"/>
          </a:xfrm>
          <a:prstGeom prst="rect">
            <a:avLst/>
          </a:prstGeom>
          <a:noFill/>
          <a:ln w="25400">
            <a:solidFill>
              <a:schemeClr val="accent1">
                <a:shade val="50000"/>
              </a:schemeClr>
            </a:solidFill>
          </a:ln>
        </p:spPr>
        <p:txBody>
          <a:bodyPr wrap="none" rtlCol="0">
            <a:spAutoFit/>
          </a:bodyPr>
          <a:lstStyle/>
          <a:p>
            <a:r>
              <a:rPr lang="en-US" dirty="0" smtClean="0"/>
              <a:t>R2</a:t>
            </a:r>
            <a:endParaRPr lang="en-US" dirty="0"/>
          </a:p>
        </p:txBody>
      </p:sp>
      <p:sp>
        <p:nvSpPr>
          <p:cNvPr id="15" name="TextBox 14"/>
          <p:cNvSpPr txBox="1"/>
          <p:nvPr/>
        </p:nvSpPr>
        <p:spPr>
          <a:xfrm>
            <a:off x="10065129" y="1828801"/>
            <a:ext cx="426720" cy="369332"/>
          </a:xfrm>
          <a:prstGeom prst="rect">
            <a:avLst/>
          </a:prstGeom>
          <a:noFill/>
          <a:ln w="25400">
            <a:solidFill>
              <a:schemeClr val="accent1">
                <a:shade val="50000"/>
              </a:schemeClr>
            </a:solidFill>
          </a:ln>
        </p:spPr>
        <p:txBody>
          <a:bodyPr wrap="none" rtlCol="0">
            <a:spAutoFit/>
          </a:bodyPr>
          <a:lstStyle/>
          <a:p>
            <a:r>
              <a:rPr lang="en-US" dirty="0" smtClean="0"/>
              <a:t>R3</a:t>
            </a:r>
            <a:endParaRPr lang="en-US" dirty="0"/>
          </a:p>
        </p:txBody>
      </p:sp>
      <p:sp>
        <p:nvSpPr>
          <p:cNvPr id="16" name="TextBox 15"/>
          <p:cNvSpPr txBox="1"/>
          <p:nvPr/>
        </p:nvSpPr>
        <p:spPr>
          <a:xfrm>
            <a:off x="8928541" y="2895601"/>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1</a:t>
            </a:r>
            <a:endParaRPr lang="en-US" dirty="0"/>
          </a:p>
        </p:txBody>
      </p:sp>
      <p:sp>
        <p:nvSpPr>
          <p:cNvPr id="17" name="TextBox 16"/>
          <p:cNvSpPr txBox="1"/>
          <p:nvPr/>
        </p:nvSpPr>
        <p:spPr>
          <a:xfrm>
            <a:off x="9461941" y="2895601"/>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2</a:t>
            </a:r>
            <a:endParaRPr lang="en-US" dirty="0"/>
          </a:p>
        </p:txBody>
      </p:sp>
      <p:sp>
        <p:nvSpPr>
          <p:cNvPr id="18" name="TextBox 17"/>
          <p:cNvSpPr txBox="1"/>
          <p:nvPr/>
        </p:nvSpPr>
        <p:spPr>
          <a:xfrm>
            <a:off x="10034649" y="2895601"/>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3</a:t>
            </a:r>
            <a:endParaRPr lang="en-US" dirty="0"/>
          </a:p>
        </p:txBody>
      </p:sp>
      <p:sp>
        <p:nvSpPr>
          <p:cNvPr id="19" name="TextBox 18"/>
          <p:cNvSpPr txBox="1"/>
          <p:nvPr/>
        </p:nvSpPr>
        <p:spPr>
          <a:xfrm>
            <a:off x="9871599" y="2356367"/>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1</a:t>
            </a:r>
            <a:endParaRPr lang="en-US" dirty="0"/>
          </a:p>
        </p:txBody>
      </p:sp>
      <p:sp>
        <p:nvSpPr>
          <p:cNvPr id="20" name="TextBox 19"/>
          <p:cNvSpPr txBox="1"/>
          <p:nvPr/>
        </p:nvSpPr>
        <p:spPr>
          <a:xfrm>
            <a:off x="10389165" y="2382799"/>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2</a:t>
            </a:r>
            <a:endParaRPr lang="en-US" dirty="0"/>
          </a:p>
        </p:txBody>
      </p:sp>
      <p:sp>
        <p:nvSpPr>
          <p:cNvPr id="13" name="TextBox 12"/>
          <p:cNvSpPr txBox="1"/>
          <p:nvPr/>
        </p:nvSpPr>
        <p:spPr>
          <a:xfrm>
            <a:off x="9897313" y="4267201"/>
            <a:ext cx="746936" cy="369332"/>
          </a:xfrm>
          <a:prstGeom prst="rect">
            <a:avLst/>
          </a:prstGeom>
          <a:noFill/>
          <a:ln w="25400">
            <a:solidFill>
              <a:schemeClr val="tx1"/>
            </a:solidFill>
          </a:ln>
        </p:spPr>
        <p:txBody>
          <a:bodyPr wrap="none" rtlCol="0">
            <a:spAutoFit/>
          </a:bodyPr>
          <a:lstStyle/>
          <a:p>
            <a:r>
              <a:rPr lang="en-US" dirty="0" smtClean="0"/>
              <a:t>TABLE</a:t>
            </a:r>
            <a:endParaRPr lang="en-US" dirty="0"/>
          </a:p>
        </p:txBody>
      </p:sp>
      <p:pic>
        <p:nvPicPr>
          <p:cNvPr id="23" name="Picture 2" descr="C:\Users\Gannon Family\AppData\Local\Microsoft\Windows\Temporary Internet Files\Content.IE5\X6VHGX15\MP900289615[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12834" y="8253027"/>
            <a:ext cx="533693" cy="357574"/>
          </a:xfrm>
          <a:prstGeom prst="rect">
            <a:avLst/>
          </a:prstGeom>
          <a:noFill/>
          <a:extLst>
            <a:ext uri="{909E8E84-426E-40DD-AFC4-6F175D3DCCD1}">
              <a14:hiddenFill xmlns="" xmlns:a14="http://schemas.microsoft.com/office/drawing/2010/main">
                <a:solidFill>
                  <a:srgbClr val="FFFFFF"/>
                </a:solidFill>
              </a14:hiddenFill>
            </a:ext>
          </a:extLst>
        </p:spPr>
      </p:pic>
      <p:sp>
        <p:nvSpPr>
          <p:cNvPr id="21" name="TextBox 20"/>
          <p:cNvSpPr txBox="1"/>
          <p:nvPr/>
        </p:nvSpPr>
        <p:spPr>
          <a:xfrm>
            <a:off x="7901049" y="8305801"/>
            <a:ext cx="2078646" cy="369332"/>
          </a:xfrm>
          <a:prstGeom prst="rect">
            <a:avLst/>
          </a:prstGeom>
          <a:noFill/>
        </p:spPr>
        <p:txBody>
          <a:bodyPr wrap="none" rtlCol="0">
            <a:spAutoFit/>
          </a:bodyPr>
          <a:lstStyle/>
          <a:p>
            <a:r>
              <a:rPr lang="en-US" b="1" dirty="0" smtClean="0">
                <a:solidFill>
                  <a:srgbClr val="00B050"/>
                </a:solidFill>
              </a:rPr>
              <a:t>Stages by Shamrock</a:t>
            </a:r>
            <a:endParaRPr lang="en-US" b="1" dirty="0">
              <a:solidFill>
                <a:srgbClr val="00B050"/>
              </a:solidFill>
            </a:endParaRPr>
          </a:p>
        </p:txBody>
      </p:sp>
      <p:sp>
        <p:nvSpPr>
          <p:cNvPr id="2" name="TextBox 1"/>
          <p:cNvSpPr txBox="1"/>
          <p:nvPr/>
        </p:nvSpPr>
        <p:spPr>
          <a:xfrm>
            <a:off x="8815449" y="609601"/>
            <a:ext cx="2819400" cy="369332"/>
          </a:xfrm>
          <a:prstGeom prst="rect">
            <a:avLst/>
          </a:prstGeom>
          <a:noFill/>
        </p:spPr>
        <p:txBody>
          <a:bodyPr wrap="square" rtlCol="0">
            <a:spAutoFit/>
          </a:bodyPr>
          <a:lstStyle/>
          <a:p>
            <a:pPr algn="ctr"/>
            <a:r>
              <a:rPr lang="en-US" b="1" i="1" dirty="0" smtClean="0"/>
              <a:t>Aces beats Kings</a:t>
            </a:r>
            <a:endParaRPr lang="en-US" b="1" i="1" dirty="0"/>
          </a:p>
        </p:txBody>
      </p:sp>
      <p:sp>
        <p:nvSpPr>
          <p:cNvPr id="22" name="TextBox 21"/>
          <p:cNvSpPr txBox="1"/>
          <p:nvPr/>
        </p:nvSpPr>
        <p:spPr>
          <a:xfrm>
            <a:off x="10598529" y="1828801"/>
            <a:ext cx="426720" cy="369332"/>
          </a:xfrm>
          <a:prstGeom prst="rect">
            <a:avLst/>
          </a:prstGeom>
          <a:noFill/>
          <a:ln w="25400">
            <a:solidFill>
              <a:schemeClr val="accent1">
                <a:shade val="50000"/>
              </a:schemeClr>
            </a:solidFill>
          </a:ln>
        </p:spPr>
        <p:txBody>
          <a:bodyPr wrap="none" rtlCol="0">
            <a:spAutoFit/>
          </a:bodyPr>
          <a:lstStyle/>
          <a:p>
            <a:r>
              <a:rPr lang="en-US" dirty="0" smtClean="0"/>
              <a:t>R4</a:t>
            </a:r>
            <a:endParaRPr lang="en-US" dirty="0"/>
          </a:p>
        </p:txBody>
      </p:sp>
      <p:sp>
        <p:nvSpPr>
          <p:cNvPr id="24" name="TextBox 23"/>
          <p:cNvSpPr txBox="1"/>
          <p:nvPr/>
        </p:nvSpPr>
        <p:spPr>
          <a:xfrm>
            <a:off x="10528741" y="2895601"/>
            <a:ext cx="420308" cy="369332"/>
          </a:xfrm>
          <a:prstGeom prst="rect">
            <a:avLst/>
          </a:prstGeom>
          <a:noFill/>
          <a:ln w="25400">
            <a:solidFill>
              <a:schemeClr val="accent1">
                <a:shade val="50000"/>
              </a:schemeClr>
            </a:solidFill>
          </a:ln>
        </p:spPr>
        <p:txBody>
          <a:bodyPr wrap="none" rtlCol="0">
            <a:spAutoFit/>
          </a:bodyPr>
          <a:lstStyle/>
          <a:p>
            <a:r>
              <a:rPr lang="en-US" dirty="0" smtClean="0"/>
              <a:t>P4</a:t>
            </a:r>
            <a:endParaRPr lang="en-US" dirty="0"/>
          </a:p>
        </p:txBody>
      </p:sp>
      <p:pic>
        <p:nvPicPr>
          <p:cNvPr id="31" name="Picture 30" descr="https://sphotos.xx.fbcdn.net/hphotos-prn1/25629_384455492854_1630119_n.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2092049" y="381000"/>
            <a:ext cx="1172028" cy="1172028"/>
          </a:xfrm>
          <a:prstGeom prst="rect">
            <a:avLst/>
          </a:prstGeom>
          <a:noFill/>
          <a:extLst>
            <a:ext uri="{909E8E84-426E-40DD-AFC4-6F175D3DCCD1}">
              <a14:hiddenFill xmlns="" xmlns:a14="http://schemas.microsoft.com/office/drawing/2010/main">
                <a:solidFill>
                  <a:srgbClr val="FFFFFF"/>
                </a:solidFill>
              </a14:hiddenFill>
            </a:ext>
          </a:extLst>
        </p:spPr>
      </p:pic>
      <p:sp>
        <p:nvSpPr>
          <p:cNvPr id="27" name="TextBox 26"/>
          <p:cNvSpPr txBox="1"/>
          <p:nvPr/>
        </p:nvSpPr>
        <p:spPr>
          <a:xfrm>
            <a:off x="11131929" y="1840469"/>
            <a:ext cx="426720" cy="369332"/>
          </a:xfrm>
          <a:prstGeom prst="rect">
            <a:avLst/>
          </a:prstGeom>
          <a:noFill/>
          <a:ln w="25400">
            <a:solidFill>
              <a:schemeClr val="accent1">
                <a:shade val="50000"/>
              </a:schemeClr>
            </a:solidFill>
          </a:ln>
        </p:spPr>
        <p:txBody>
          <a:bodyPr wrap="none" rtlCol="0">
            <a:spAutoFit/>
          </a:bodyPr>
          <a:lstStyle/>
          <a:p>
            <a:r>
              <a:rPr lang="en-US" dirty="0" smtClean="0"/>
              <a:t>R5</a:t>
            </a:r>
            <a:endParaRPr lang="en-US" dirty="0"/>
          </a:p>
        </p:txBody>
      </p:sp>
      <p:sp>
        <p:nvSpPr>
          <p:cNvPr id="32" name="TextBox 31"/>
          <p:cNvSpPr txBox="1"/>
          <p:nvPr/>
        </p:nvSpPr>
        <p:spPr>
          <a:xfrm>
            <a:off x="11062141" y="2907269"/>
            <a:ext cx="420308" cy="369332"/>
          </a:xfrm>
          <a:prstGeom prst="rect">
            <a:avLst/>
          </a:prstGeom>
          <a:noFill/>
          <a:ln w="25400">
            <a:solidFill>
              <a:schemeClr val="accent1">
                <a:shade val="50000"/>
              </a:schemeClr>
            </a:solidFill>
          </a:ln>
        </p:spPr>
        <p:txBody>
          <a:bodyPr wrap="none" rtlCol="0">
            <a:spAutoFit/>
          </a:bodyPr>
          <a:lstStyle/>
          <a:p>
            <a:r>
              <a:rPr lang="en-US" dirty="0" smtClean="0"/>
              <a:t>P5</a:t>
            </a:r>
            <a:endParaRPr lang="en-US" dirty="0"/>
          </a:p>
        </p:txBody>
      </p:sp>
      <p:sp>
        <p:nvSpPr>
          <p:cNvPr id="33" name="TextBox 32"/>
          <p:cNvSpPr txBox="1"/>
          <p:nvPr/>
        </p:nvSpPr>
        <p:spPr>
          <a:xfrm>
            <a:off x="12015849" y="8305801"/>
            <a:ext cx="1278363" cy="276999"/>
          </a:xfrm>
          <a:prstGeom prst="rect">
            <a:avLst/>
          </a:prstGeom>
          <a:noFill/>
        </p:spPr>
        <p:txBody>
          <a:bodyPr wrap="none" rtlCol="0">
            <a:spAutoFit/>
          </a:bodyPr>
          <a:lstStyle/>
          <a:p>
            <a:r>
              <a:rPr lang="en-US" sz="1200" dirty="0" smtClean="0"/>
              <a:t>SASS Charity2013</a:t>
            </a:r>
            <a:endParaRPr lang="en-US" sz="1200" dirty="0"/>
          </a:p>
        </p:txBody>
      </p:sp>
      <p:sp>
        <p:nvSpPr>
          <p:cNvPr id="39" name="TextBox 38"/>
          <p:cNvSpPr txBox="1"/>
          <p:nvPr/>
        </p:nvSpPr>
        <p:spPr>
          <a:xfrm>
            <a:off x="609600" y="8534400"/>
            <a:ext cx="2329933" cy="369332"/>
          </a:xfrm>
          <a:prstGeom prst="rect">
            <a:avLst/>
          </a:prstGeom>
          <a:noFill/>
        </p:spPr>
        <p:txBody>
          <a:bodyPr wrap="none" rtlCol="0">
            <a:spAutoFit/>
          </a:bodyPr>
          <a:lstStyle/>
          <a:p>
            <a:r>
              <a:rPr lang="en-US" b="1" dirty="0" smtClean="0">
                <a:solidFill>
                  <a:srgbClr val="FF0000"/>
                </a:solidFill>
              </a:rPr>
              <a:t>Stages by Old B C Coot</a:t>
            </a:r>
            <a:endParaRPr lang="en-US" b="1" dirty="0">
              <a:solidFill>
                <a:srgbClr val="FF0000"/>
              </a:solidFill>
            </a:endParaRPr>
          </a:p>
        </p:txBody>
      </p:sp>
      <p:pic>
        <p:nvPicPr>
          <p:cNvPr id="65" name="Picture 2" descr="http://www.goodguysposse.org/common_clips/GGPLogo-vector-white-beard.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685800"/>
            <a:ext cx="664415" cy="1069709"/>
          </a:xfrm>
          <a:prstGeom prst="rect">
            <a:avLst/>
          </a:prstGeom>
          <a:noFill/>
          <a:extLst>
            <a:ext uri="{909E8E84-426E-40DD-AFC4-6F175D3DCCD1}">
              <a14:hiddenFill xmlns="" xmlns:a14="http://schemas.microsoft.com/office/drawing/2010/main">
                <a:solidFill>
                  <a:srgbClr val="FFFFFF"/>
                </a:solidFill>
              </a14:hiddenFill>
            </a:ext>
          </a:extLst>
        </p:spPr>
      </p:pic>
      <p:sp>
        <p:nvSpPr>
          <p:cNvPr id="66" name="TextBox 65"/>
          <p:cNvSpPr txBox="1"/>
          <p:nvPr/>
        </p:nvSpPr>
        <p:spPr>
          <a:xfrm>
            <a:off x="5007014" y="867805"/>
            <a:ext cx="1385316" cy="923330"/>
          </a:xfrm>
          <a:prstGeom prst="rect">
            <a:avLst/>
          </a:prstGeom>
          <a:noFill/>
          <a:ln w="19050">
            <a:solidFill>
              <a:schemeClr val="tx1"/>
            </a:solidFill>
          </a:ln>
        </p:spPr>
        <p:txBody>
          <a:bodyPr wrap="none" rtlCol="0">
            <a:spAutoFit/>
          </a:bodyPr>
          <a:lstStyle/>
          <a:p>
            <a:pPr algn="ctr"/>
            <a:r>
              <a:rPr lang="en-US" b="1" dirty="0" smtClean="0">
                <a:solidFill>
                  <a:srgbClr val="FF0000"/>
                </a:solidFill>
              </a:rPr>
              <a:t>10  – Rifle</a:t>
            </a:r>
          </a:p>
          <a:p>
            <a:pPr algn="ctr"/>
            <a:r>
              <a:rPr lang="en-US" b="1" dirty="0" smtClean="0">
                <a:solidFill>
                  <a:srgbClr val="FF0000"/>
                </a:solidFill>
              </a:rPr>
              <a:t>10- Pistol</a:t>
            </a:r>
          </a:p>
          <a:p>
            <a:pPr algn="ctr"/>
            <a:r>
              <a:rPr lang="en-US" b="1" dirty="0" smtClean="0">
                <a:solidFill>
                  <a:srgbClr val="FF0000"/>
                </a:solidFill>
              </a:rPr>
              <a:t>4+ - Shotgun</a:t>
            </a:r>
            <a:endParaRPr lang="en-US" b="1" dirty="0">
              <a:solidFill>
                <a:srgbClr val="FF0000"/>
              </a:solidFill>
            </a:endParaRPr>
          </a:p>
        </p:txBody>
      </p:sp>
      <p:sp>
        <p:nvSpPr>
          <p:cNvPr id="70" name="TextBox 69"/>
          <p:cNvSpPr txBox="1"/>
          <p:nvPr/>
        </p:nvSpPr>
        <p:spPr>
          <a:xfrm>
            <a:off x="-1524000" y="2667000"/>
            <a:ext cx="426720" cy="369332"/>
          </a:xfrm>
          <a:prstGeom prst="rect">
            <a:avLst/>
          </a:prstGeom>
          <a:noFill/>
          <a:ln w="25400">
            <a:solidFill>
              <a:schemeClr val="accent1">
                <a:shade val="50000"/>
              </a:schemeClr>
            </a:solidFill>
          </a:ln>
        </p:spPr>
        <p:txBody>
          <a:bodyPr wrap="none" rtlCol="0">
            <a:spAutoFit/>
          </a:bodyPr>
          <a:lstStyle/>
          <a:p>
            <a:r>
              <a:rPr lang="en-US" dirty="0" smtClean="0"/>
              <a:t>R4</a:t>
            </a:r>
            <a:endParaRPr lang="en-US" dirty="0"/>
          </a:p>
        </p:txBody>
      </p:sp>
      <p:sp>
        <p:nvSpPr>
          <p:cNvPr id="71" name="TextBox 70"/>
          <p:cNvSpPr txBox="1"/>
          <p:nvPr/>
        </p:nvSpPr>
        <p:spPr>
          <a:xfrm>
            <a:off x="-2514600" y="2667000"/>
            <a:ext cx="426720" cy="369332"/>
          </a:xfrm>
          <a:prstGeom prst="rect">
            <a:avLst/>
          </a:prstGeom>
          <a:noFill/>
          <a:ln w="25400">
            <a:solidFill>
              <a:schemeClr val="accent1">
                <a:shade val="50000"/>
              </a:schemeClr>
            </a:solidFill>
          </a:ln>
        </p:spPr>
        <p:txBody>
          <a:bodyPr wrap="none" rtlCol="0">
            <a:spAutoFit/>
          </a:bodyPr>
          <a:lstStyle/>
          <a:p>
            <a:r>
              <a:rPr lang="en-US" dirty="0" smtClean="0"/>
              <a:t>R2</a:t>
            </a:r>
            <a:endParaRPr lang="en-US" dirty="0"/>
          </a:p>
        </p:txBody>
      </p:sp>
      <p:sp>
        <p:nvSpPr>
          <p:cNvPr id="72" name="TextBox 71"/>
          <p:cNvSpPr txBox="1"/>
          <p:nvPr/>
        </p:nvSpPr>
        <p:spPr>
          <a:xfrm>
            <a:off x="-1981200" y="3276600"/>
            <a:ext cx="407484" cy="369332"/>
          </a:xfrm>
          <a:prstGeom prst="rect">
            <a:avLst/>
          </a:prstGeom>
          <a:noFill/>
          <a:ln w="25400">
            <a:solidFill>
              <a:schemeClr val="accent1">
                <a:shade val="50000"/>
              </a:schemeClr>
            </a:solidFill>
          </a:ln>
        </p:spPr>
        <p:txBody>
          <a:bodyPr wrap="none" rtlCol="0">
            <a:spAutoFit/>
          </a:bodyPr>
          <a:lstStyle/>
          <a:p>
            <a:r>
              <a:rPr lang="en-US" dirty="0" smtClean="0"/>
              <a:t>S3</a:t>
            </a:r>
            <a:endParaRPr lang="en-US" dirty="0"/>
          </a:p>
        </p:txBody>
      </p:sp>
      <p:sp>
        <p:nvSpPr>
          <p:cNvPr id="73" name="TextBox 72"/>
          <p:cNvSpPr txBox="1"/>
          <p:nvPr/>
        </p:nvSpPr>
        <p:spPr>
          <a:xfrm>
            <a:off x="-3657600" y="73914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1</a:t>
            </a:r>
            <a:endParaRPr lang="en-US" dirty="0"/>
          </a:p>
        </p:txBody>
      </p:sp>
      <p:sp>
        <p:nvSpPr>
          <p:cNvPr id="74" name="TextBox 73"/>
          <p:cNvSpPr txBox="1"/>
          <p:nvPr/>
        </p:nvSpPr>
        <p:spPr>
          <a:xfrm>
            <a:off x="-3124200" y="73914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2</a:t>
            </a:r>
            <a:endParaRPr lang="en-US" dirty="0"/>
          </a:p>
        </p:txBody>
      </p:sp>
      <p:sp>
        <p:nvSpPr>
          <p:cNvPr id="75" name="TextBox 74"/>
          <p:cNvSpPr txBox="1"/>
          <p:nvPr/>
        </p:nvSpPr>
        <p:spPr>
          <a:xfrm>
            <a:off x="-2590800" y="73914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3</a:t>
            </a:r>
            <a:endParaRPr lang="en-US" dirty="0"/>
          </a:p>
        </p:txBody>
      </p:sp>
      <p:sp>
        <p:nvSpPr>
          <p:cNvPr id="80" name="TextBox 79"/>
          <p:cNvSpPr txBox="1"/>
          <p:nvPr/>
        </p:nvSpPr>
        <p:spPr>
          <a:xfrm>
            <a:off x="-1447800" y="3276600"/>
            <a:ext cx="407484" cy="369332"/>
          </a:xfrm>
          <a:prstGeom prst="rect">
            <a:avLst/>
          </a:prstGeom>
          <a:noFill/>
          <a:ln w="25400">
            <a:solidFill>
              <a:schemeClr val="accent1">
                <a:shade val="50000"/>
              </a:schemeClr>
            </a:solidFill>
          </a:ln>
        </p:spPr>
        <p:txBody>
          <a:bodyPr wrap="none" rtlCol="0">
            <a:spAutoFit/>
          </a:bodyPr>
          <a:lstStyle/>
          <a:p>
            <a:r>
              <a:rPr lang="en-US" dirty="0" smtClean="0"/>
              <a:t>S4</a:t>
            </a:r>
            <a:endParaRPr lang="en-US" dirty="0"/>
          </a:p>
        </p:txBody>
      </p:sp>
      <p:sp>
        <p:nvSpPr>
          <p:cNvPr id="81" name="TextBox 80"/>
          <p:cNvSpPr txBox="1"/>
          <p:nvPr/>
        </p:nvSpPr>
        <p:spPr>
          <a:xfrm>
            <a:off x="-2057400" y="73914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4</a:t>
            </a:r>
            <a:endParaRPr lang="en-US" dirty="0"/>
          </a:p>
        </p:txBody>
      </p:sp>
      <p:sp>
        <p:nvSpPr>
          <p:cNvPr id="82" name="TextBox 81"/>
          <p:cNvSpPr txBox="1"/>
          <p:nvPr/>
        </p:nvSpPr>
        <p:spPr>
          <a:xfrm>
            <a:off x="-1524000" y="73152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5</a:t>
            </a:r>
            <a:endParaRPr lang="en-US" dirty="0"/>
          </a:p>
        </p:txBody>
      </p:sp>
      <p:sp>
        <p:nvSpPr>
          <p:cNvPr id="83" name="TextBox 82"/>
          <p:cNvSpPr txBox="1"/>
          <p:nvPr/>
        </p:nvSpPr>
        <p:spPr>
          <a:xfrm>
            <a:off x="-990600" y="2667000"/>
            <a:ext cx="426720" cy="369332"/>
          </a:xfrm>
          <a:prstGeom prst="rect">
            <a:avLst/>
          </a:prstGeom>
          <a:noFill/>
          <a:ln w="25400">
            <a:solidFill>
              <a:schemeClr val="accent1">
                <a:shade val="50000"/>
              </a:schemeClr>
            </a:solidFill>
          </a:ln>
        </p:spPr>
        <p:txBody>
          <a:bodyPr wrap="none" rtlCol="0">
            <a:spAutoFit/>
          </a:bodyPr>
          <a:lstStyle/>
          <a:p>
            <a:r>
              <a:rPr lang="en-US" dirty="0" smtClean="0"/>
              <a:t>R5</a:t>
            </a:r>
            <a:endParaRPr lang="en-US" sz="2000" dirty="0"/>
          </a:p>
        </p:txBody>
      </p:sp>
      <p:sp>
        <p:nvSpPr>
          <p:cNvPr id="84" name="TextBox 83"/>
          <p:cNvSpPr txBox="1"/>
          <p:nvPr/>
        </p:nvSpPr>
        <p:spPr>
          <a:xfrm>
            <a:off x="1371600" y="685800"/>
            <a:ext cx="3555488" cy="1200329"/>
          </a:xfrm>
          <a:prstGeom prst="rect">
            <a:avLst/>
          </a:prstGeom>
          <a:noFill/>
        </p:spPr>
        <p:txBody>
          <a:bodyPr wrap="square" rtlCol="0">
            <a:spAutoFit/>
          </a:bodyPr>
          <a:lstStyle/>
          <a:p>
            <a:pPr algn="ctr"/>
            <a:r>
              <a:rPr lang="en-US" sz="2400" b="1" dirty="0" smtClean="0"/>
              <a:t>As </a:t>
            </a:r>
            <a:r>
              <a:rPr lang="en-US" sz="2400" b="1" dirty="0" err="1" smtClean="0"/>
              <a:t>Gomer</a:t>
            </a:r>
            <a:r>
              <a:rPr lang="en-US" sz="2400" b="1" dirty="0" smtClean="0"/>
              <a:t> says,</a:t>
            </a:r>
          </a:p>
          <a:p>
            <a:pPr algn="ctr"/>
            <a:r>
              <a:rPr lang="en-US" sz="2400" b="1" dirty="0" smtClean="0"/>
              <a:t>“Surprise! Surprise! Surprise”</a:t>
            </a:r>
            <a:endParaRPr lang="en-US" sz="2400" b="1" dirty="0"/>
          </a:p>
        </p:txBody>
      </p:sp>
      <p:sp>
        <p:nvSpPr>
          <p:cNvPr id="55" name="TextBox 54"/>
          <p:cNvSpPr txBox="1"/>
          <p:nvPr/>
        </p:nvSpPr>
        <p:spPr>
          <a:xfrm>
            <a:off x="802435" y="228600"/>
            <a:ext cx="5378460" cy="369332"/>
          </a:xfrm>
          <a:prstGeom prst="rect">
            <a:avLst/>
          </a:prstGeom>
          <a:noFill/>
        </p:spPr>
        <p:txBody>
          <a:bodyPr wrap="none" rtlCol="0">
            <a:spAutoFit/>
          </a:bodyPr>
          <a:lstStyle/>
          <a:p>
            <a:r>
              <a:rPr lang="en-US" b="1" dirty="0" smtClean="0"/>
              <a:t>Good Guys Posse Gunfight at Dry Gulch Ranch Stage 2 </a:t>
            </a:r>
            <a:endParaRPr lang="en-US" b="1" dirty="0"/>
          </a:p>
        </p:txBody>
      </p:sp>
      <p:sp>
        <p:nvSpPr>
          <p:cNvPr id="52" name="TextBox 51"/>
          <p:cNvSpPr txBox="1"/>
          <p:nvPr/>
        </p:nvSpPr>
        <p:spPr>
          <a:xfrm>
            <a:off x="-2854453" y="4989731"/>
            <a:ext cx="420308" cy="369332"/>
          </a:xfrm>
          <a:prstGeom prst="rect">
            <a:avLst/>
          </a:prstGeom>
          <a:noFill/>
          <a:ln w="25400">
            <a:noFill/>
          </a:ln>
        </p:spPr>
        <p:txBody>
          <a:bodyPr wrap="none" rtlCol="0">
            <a:spAutoFit/>
          </a:bodyPr>
          <a:lstStyle/>
          <a:p>
            <a:r>
              <a:rPr lang="en-US" dirty="0" smtClean="0"/>
              <a:t>P</a:t>
            </a:r>
            <a:r>
              <a:rPr lang="en-US" dirty="0"/>
              <a:t>2</a:t>
            </a:r>
          </a:p>
        </p:txBody>
      </p:sp>
      <p:pic>
        <p:nvPicPr>
          <p:cNvPr id="53" name="Picture 52"/>
          <p:cNvPicPr>
            <a:picLocks noChangeAspect="1"/>
          </p:cNvPicPr>
          <p:nvPr/>
        </p:nvPicPr>
        <p:blipFill rotWithShape="1">
          <a:blip r:embed="rId5" cstate="print">
            <a:extLst>
              <a:ext uri="{28A0092B-C50C-407E-A947-70E740481C1C}">
                <a14:useLocalDpi xmlns="" xmlns:a14="http://schemas.microsoft.com/office/drawing/2010/main" val="0"/>
              </a:ext>
            </a:extLst>
          </a:blip>
          <a:srcRect l="7696" r="46589"/>
          <a:stretch/>
        </p:blipFill>
        <p:spPr>
          <a:xfrm>
            <a:off x="-5029200" y="990600"/>
            <a:ext cx="541317" cy="814235"/>
          </a:xfrm>
          <a:prstGeom prst="rect">
            <a:avLst/>
          </a:prstGeom>
        </p:spPr>
      </p:pic>
      <p:sp>
        <p:nvSpPr>
          <p:cNvPr id="3" name="Oval 2"/>
          <p:cNvSpPr/>
          <p:nvPr/>
        </p:nvSpPr>
        <p:spPr>
          <a:xfrm>
            <a:off x="-1608730" y="4450498"/>
            <a:ext cx="778447" cy="826531"/>
          </a:xfrm>
          <a:prstGeom prst="ellipse">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09403" y="4684931"/>
            <a:ext cx="426720" cy="369332"/>
          </a:xfrm>
          <a:prstGeom prst="rect">
            <a:avLst/>
          </a:prstGeom>
          <a:noFill/>
        </p:spPr>
        <p:txBody>
          <a:bodyPr wrap="none" rtlCol="0">
            <a:spAutoFit/>
          </a:bodyPr>
          <a:lstStyle/>
          <a:p>
            <a:r>
              <a:rPr lang="en-US" dirty="0" smtClean="0"/>
              <a:t>R2</a:t>
            </a:r>
            <a:endParaRPr lang="en-US" dirty="0"/>
          </a:p>
        </p:txBody>
      </p:sp>
      <p:sp>
        <p:nvSpPr>
          <p:cNvPr id="86" name="TextBox 85"/>
          <p:cNvSpPr txBox="1"/>
          <p:nvPr/>
        </p:nvSpPr>
        <p:spPr>
          <a:xfrm>
            <a:off x="990259" y="5462974"/>
            <a:ext cx="4243790" cy="646331"/>
          </a:xfrm>
          <a:prstGeom prst="rect">
            <a:avLst/>
          </a:prstGeom>
          <a:noFill/>
        </p:spPr>
        <p:txBody>
          <a:bodyPr wrap="none" rtlCol="0">
            <a:spAutoFit/>
          </a:bodyPr>
          <a:lstStyle/>
          <a:p>
            <a:pPr algn="ctr"/>
            <a:r>
              <a:rPr lang="en-US" dirty="0" smtClean="0"/>
              <a:t>PROCEDURE</a:t>
            </a:r>
          </a:p>
          <a:p>
            <a:pPr algn="ctr"/>
            <a:r>
              <a:rPr lang="en-US" dirty="0" smtClean="0"/>
              <a:t>All Shotgun Targets are engaged until down</a:t>
            </a:r>
            <a:endParaRPr lang="en-US" dirty="0"/>
          </a:p>
        </p:txBody>
      </p:sp>
      <p:sp>
        <p:nvSpPr>
          <p:cNvPr id="88" name="Rectangle 87"/>
          <p:cNvSpPr/>
          <p:nvPr/>
        </p:nvSpPr>
        <p:spPr>
          <a:xfrm>
            <a:off x="457200" y="1981200"/>
            <a:ext cx="60198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457200" y="5486400"/>
            <a:ext cx="60198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2971800" y="2667000"/>
            <a:ext cx="426720" cy="369332"/>
          </a:xfrm>
          <a:prstGeom prst="rect">
            <a:avLst/>
          </a:prstGeom>
          <a:noFill/>
          <a:ln w="25400">
            <a:solidFill>
              <a:schemeClr val="accent1">
                <a:shade val="50000"/>
              </a:schemeClr>
            </a:solidFill>
          </a:ln>
        </p:spPr>
        <p:txBody>
          <a:bodyPr wrap="none" rtlCol="0">
            <a:spAutoFit/>
          </a:bodyPr>
          <a:lstStyle/>
          <a:p>
            <a:r>
              <a:rPr lang="en-US" dirty="0" smtClean="0"/>
              <a:t>R1</a:t>
            </a:r>
            <a:endParaRPr lang="en-US" dirty="0"/>
          </a:p>
        </p:txBody>
      </p:sp>
      <p:sp>
        <p:nvSpPr>
          <p:cNvPr id="91" name="TextBox 90"/>
          <p:cNvSpPr txBox="1"/>
          <p:nvPr/>
        </p:nvSpPr>
        <p:spPr>
          <a:xfrm>
            <a:off x="-1981200" y="2667000"/>
            <a:ext cx="426720" cy="369332"/>
          </a:xfrm>
          <a:prstGeom prst="rect">
            <a:avLst/>
          </a:prstGeom>
          <a:noFill/>
          <a:ln w="25400">
            <a:solidFill>
              <a:schemeClr val="accent1">
                <a:shade val="50000"/>
              </a:schemeClr>
            </a:solidFill>
          </a:ln>
        </p:spPr>
        <p:txBody>
          <a:bodyPr wrap="none" rtlCol="0">
            <a:spAutoFit/>
          </a:bodyPr>
          <a:lstStyle/>
          <a:p>
            <a:r>
              <a:rPr lang="en-US" dirty="0" smtClean="0"/>
              <a:t>R3</a:t>
            </a:r>
            <a:endParaRPr lang="en-US" dirty="0"/>
          </a:p>
        </p:txBody>
      </p:sp>
      <p:sp>
        <p:nvSpPr>
          <p:cNvPr id="92" name="TextBox 91"/>
          <p:cNvSpPr txBox="1"/>
          <p:nvPr/>
        </p:nvSpPr>
        <p:spPr>
          <a:xfrm>
            <a:off x="-2551825" y="1688664"/>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1</a:t>
            </a:r>
            <a:endParaRPr lang="en-US" dirty="0"/>
          </a:p>
        </p:txBody>
      </p:sp>
      <p:sp>
        <p:nvSpPr>
          <p:cNvPr id="93" name="TextBox 92"/>
          <p:cNvSpPr txBox="1"/>
          <p:nvPr/>
        </p:nvSpPr>
        <p:spPr>
          <a:xfrm>
            <a:off x="-1232292" y="1688664"/>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3</a:t>
            </a:r>
            <a:endParaRPr lang="en-US" dirty="0"/>
          </a:p>
        </p:txBody>
      </p:sp>
      <p:sp>
        <p:nvSpPr>
          <p:cNvPr id="94" name="TextBox 93"/>
          <p:cNvSpPr txBox="1"/>
          <p:nvPr/>
        </p:nvSpPr>
        <p:spPr>
          <a:xfrm>
            <a:off x="-2971800" y="3276600"/>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1</a:t>
            </a:r>
            <a:endParaRPr lang="en-US" dirty="0"/>
          </a:p>
        </p:txBody>
      </p:sp>
      <p:sp>
        <p:nvSpPr>
          <p:cNvPr id="95" name="TextBox 94"/>
          <p:cNvSpPr txBox="1"/>
          <p:nvPr/>
        </p:nvSpPr>
        <p:spPr>
          <a:xfrm>
            <a:off x="-2514600" y="3276600"/>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2</a:t>
            </a:r>
            <a:endParaRPr lang="en-US" dirty="0"/>
          </a:p>
        </p:txBody>
      </p:sp>
      <p:sp>
        <p:nvSpPr>
          <p:cNvPr id="101" name="TextBox 100"/>
          <p:cNvSpPr txBox="1"/>
          <p:nvPr/>
        </p:nvSpPr>
        <p:spPr>
          <a:xfrm>
            <a:off x="3063064" y="4888468"/>
            <a:ext cx="746936" cy="369332"/>
          </a:xfrm>
          <a:prstGeom prst="rect">
            <a:avLst/>
          </a:prstGeom>
          <a:noFill/>
          <a:ln w="25400">
            <a:solidFill>
              <a:schemeClr val="tx1"/>
            </a:solidFill>
          </a:ln>
        </p:spPr>
        <p:txBody>
          <a:bodyPr wrap="none" rtlCol="0">
            <a:spAutoFit/>
          </a:bodyPr>
          <a:lstStyle/>
          <a:p>
            <a:r>
              <a:rPr lang="en-US" dirty="0" smtClean="0"/>
              <a:t>TABLE</a:t>
            </a:r>
            <a:endParaRPr lang="en-US" dirty="0"/>
          </a:p>
        </p:txBody>
      </p:sp>
      <p:pic>
        <p:nvPicPr>
          <p:cNvPr id="103" name="Picture 102"/>
          <p:cNvPicPr>
            <a:picLocks noChangeAspect="1"/>
          </p:cNvPicPr>
          <p:nvPr/>
        </p:nvPicPr>
        <p:blipFill rotWithShape="1">
          <a:blip r:embed="rId5" cstate="print">
            <a:extLst>
              <a:ext uri="{28A0092B-C50C-407E-A947-70E740481C1C}">
                <a14:useLocalDpi xmlns="" xmlns:a14="http://schemas.microsoft.com/office/drawing/2010/main" val="0"/>
              </a:ext>
            </a:extLst>
          </a:blip>
          <a:srcRect l="7696" r="46589"/>
          <a:stretch/>
        </p:blipFill>
        <p:spPr>
          <a:xfrm>
            <a:off x="-4343400" y="914400"/>
            <a:ext cx="541317" cy="814235"/>
          </a:xfrm>
          <a:prstGeom prst="rect">
            <a:avLst/>
          </a:prstGeom>
          <a:noFill/>
        </p:spPr>
      </p:pic>
      <p:sp>
        <p:nvSpPr>
          <p:cNvPr id="104" name="Oval 103"/>
          <p:cNvSpPr/>
          <p:nvPr/>
        </p:nvSpPr>
        <p:spPr>
          <a:xfrm>
            <a:off x="-2877266" y="292751"/>
            <a:ext cx="778447" cy="826531"/>
          </a:xfrm>
          <a:prstGeom prst="ellipse">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2689698" y="521350"/>
            <a:ext cx="426720" cy="369332"/>
          </a:xfrm>
          <a:prstGeom prst="rect">
            <a:avLst/>
          </a:prstGeom>
          <a:noFill/>
        </p:spPr>
        <p:txBody>
          <a:bodyPr wrap="none" rtlCol="0">
            <a:spAutoFit/>
          </a:bodyPr>
          <a:lstStyle/>
          <a:p>
            <a:r>
              <a:rPr lang="en-US" dirty="0" smtClean="0"/>
              <a:t>R2</a:t>
            </a:r>
            <a:endParaRPr lang="en-US" dirty="0"/>
          </a:p>
        </p:txBody>
      </p:sp>
      <p:sp>
        <p:nvSpPr>
          <p:cNvPr id="102" name="TextBox 101"/>
          <p:cNvSpPr txBox="1"/>
          <p:nvPr/>
        </p:nvSpPr>
        <p:spPr>
          <a:xfrm>
            <a:off x="-1866332" y="1715096"/>
            <a:ext cx="420308" cy="369332"/>
          </a:xfrm>
          <a:prstGeom prst="rect">
            <a:avLst/>
          </a:prstGeom>
          <a:noFill/>
          <a:ln w="25400">
            <a:noFill/>
          </a:ln>
        </p:spPr>
        <p:txBody>
          <a:bodyPr wrap="none" rtlCol="0">
            <a:spAutoFit/>
          </a:bodyPr>
          <a:lstStyle/>
          <a:p>
            <a:r>
              <a:rPr lang="en-US" dirty="0" smtClean="0">
                <a:solidFill>
                  <a:schemeClr val="bg1"/>
                </a:solidFill>
              </a:rPr>
              <a:t>P</a:t>
            </a:r>
            <a:r>
              <a:rPr lang="en-US" dirty="0">
                <a:solidFill>
                  <a:schemeClr val="bg1"/>
                </a:solidFill>
              </a:rPr>
              <a:t>2</a:t>
            </a:r>
          </a:p>
        </p:txBody>
      </p:sp>
      <p:pic>
        <p:nvPicPr>
          <p:cNvPr id="61" name="Picture 60"/>
          <p:cNvPicPr>
            <a:picLocks noChangeAspect="1"/>
          </p:cNvPicPr>
          <p:nvPr/>
        </p:nvPicPr>
        <p:blipFill rotWithShape="1">
          <a:blip r:embed="rId5" cstate="print">
            <a:extLst>
              <a:ext uri="{28A0092B-C50C-407E-A947-70E740481C1C}">
                <a14:useLocalDpi xmlns="" xmlns:a14="http://schemas.microsoft.com/office/drawing/2010/main" val="0"/>
              </a:ext>
            </a:extLst>
          </a:blip>
          <a:srcRect l="7696" r="46589"/>
          <a:stretch/>
        </p:blipFill>
        <p:spPr>
          <a:xfrm>
            <a:off x="-5181600" y="2895600"/>
            <a:ext cx="541317" cy="814235"/>
          </a:xfrm>
          <a:prstGeom prst="rect">
            <a:avLst/>
          </a:prstGeom>
        </p:spPr>
      </p:pic>
      <p:pic>
        <p:nvPicPr>
          <p:cNvPr id="62" name="Picture 61"/>
          <p:cNvPicPr>
            <a:picLocks noChangeAspect="1"/>
          </p:cNvPicPr>
          <p:nvPr/>
        </p:nvPicPr>
        <p:blipFill rotWithShape="1">
          <a:blip r:embed="rId5" cstate="print">
            <a:extLst>
              <a:ext uri="{28A0092B-C50C-407E-A947-70E740481C1C}">
                <a14:useLocalDpi xmlns="" xmlns:a14="http://schemas.microsoft.com/office/drawing/2010/main" val="0"/>
              </a:ext>
            </a:extLst>
          </a:blip>
          <a:srcRect l="7696" r="46589"/>
          <a:stretch/>
        </p:blipFill>
        <p:spPr>
          <a:xfrm>
            <a:off x="-5105400" y="1905000"/>
            <a:ext cx="541317" cy="814235"/>
          </a:xfrm>
          <a:prstGeom prst="rect">
            <a:avLst/>
          </a:prstGeom>
        </p:spPr>
      </p:pic>
      <p:pic>
        <p:nvPicPr>
          <p:cNvPr id="63" name="Picture 62"/>
          <p:cNvPicPr>
            <a:picLocks noChangeAspect="1"/>
          </p:cNvPicPr>
          <p:nvPr/>
        </p:nvPicPr>
        <p:blipFill rotWithShape="1">
          <a:blip r:embed="rId5" cstate="print">
            <a:extLst>
              <a:ext uri="{28A0092B-C50C-407E-A947-70E740481C1C}">
                <a14:useLocalDpi xmlns="" xmlns:a14="http://schemas.microsoft.com/office/drawing/2010/main" val="0"/>
              </a:ext>
            </a:extLst>
          </a:blip>
          <a:srcRect l="7696" r="46589"/>
          <a:stretch/>
        </p:blipFill>
        <p:spPr>
          <a:xfrm>
            <a:off x="-4343400" y="1905000"/>
            <a:ext cx="541317" cy="814235"/>
          </a:xfrm>
          <a:prstGeom prst="rect">
            <a:avLst/>
          </a:prstGeom>
        </p:spPr>
      </p:pic>
      <p:sp>
        <p:nvSpPr>
          <p:cNvPr id="64" name="TextBox 63"/>
          <p:cNvSpPr txBox="1"/>
          <p:nvPr/>
        </p:nvSpPr>
        <p:spPr>
          <a:xfrm>
            <a:off x="5181600" y="8610600"/>
            <a:ext cx="805349" cy="276999"/>
          </a:xfrm>
          <a:prstGeom prst="rect">
            <a:avLst/>
          </a:prstGeom>
          <a:noFill/>
        </p:spPr>
        <p:txBody>
          <a:bodyPr wrap="none" rtlCol="0">
            <a:spAutoFit/>
          </a:bodyPr>
          <a:lstStyle/>
          <a:p>
            <a:r>
              <a:rPr lang="en-US" sz="1200" dirty="0" smtClean="0"/>
              <a:t>May 2018</a:t>
            </a:r>
            <a:endParaRPr lang="en-US" sz="1200" dirty="0"/>
          </a:p>
        </p:txBody>
      </p:sp>
      <p:sp>
        <p:nvSpPr>
          <p:cNvPr id="67" name="TextBox 66"/>
          <p:cNvSpPr txBox="1"/>
          <p:nvPr/>
        </p:nvSpPr>
        <p:spPr>
          <a:xfrm>
            <a:off x="609600" y="6705600"/>
            <a:ext cx="5638800" cy="1200329"/>
          </a:xfrm>
          <a:prstGeom prst="rect">
            <a:avLst/>
          </a:prstGeom>
          <a:noFill/>
        </p:spPr>
        <p:txBody>
          <a:bodyPr wrap="square" rtlCol="0">
            <a:spAutoFit/>
          </a:bodyPr>
          <a:lstStyle/>
          <a:p>
            <a:pPr algn="ctr"/>
            <a:r>
              <a:rPr lang="en-US" sz="2400" b="1" dirty="0" smtClean="0"/>
              <a:t>You knew what it was going to be each time last year.</a:t>
            </a:r>
          </a:p>
          <a:p>
            <a:pPr algn="ctr"/>
            <a:r>
              <a:rPr lang="en-US" sz="2400" b="1" dirty="0" smtClean="0"/>
              <a:t>This year it will be a surprise each month!</a:t>
            </a:r>
            <a:endParaRPr lang="en-US" sz="2400" b="1" dirty="0"/>
          </a:p>
        </p:txBody>
      </p:sp>
    </p:spTree>
    <p:extLst>
      <p:ext uri="{BB962C8B-B14F-4D97-AF65-F5344CB8AC3E}">
        <p14:creationId xmlns="" xmlns:p14="http://schemas.microsoft.com/office/powerpoint/2010/main" val="131175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oodguysposse.org/common_clips/GGPLogo-vector-white-beard.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685799"/>
            <a:ext cx="664415" cy="106970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5015484" y="838200"/>
            <a:ext cx="1385316" cy="923330"/>
          </a:xfrm>
          <a:prstGeom prst="rect">
            <a:avLst/>
          </a:prstGeom>
          <a:noFill/>
          <a:ln w="19050">
            <a:solidFill>
              <a:schemeClr val="tx1"/>
            </a:solidFill>
          </a:ln>
        </p:spPr>
        <p:txBody>
          <a:bodyPr wrap="none" rtlCol="0">
            <a:spAutoFit/>
          </a:bodyPr>
          <a:lstStyle/>
          <a:p>
            <a:pPr algn="ctr"/>
            <a:r>
              <a:rPr lang="en-US" b="1" dirty="0" smtClean="0">
                <a:solidFill>
                  <a:srgbClr val="FF0000"/>
                </a:solidFill>
              </a:rPr>
              <a:t>10 – Rifle</a:t>
            </a:r>
          </a:p>
          <a:p>
            <a:pPr algn="ctr"/>
            <a:r>
              <a:rPr lang="en-US" b="1" dirty="0" smtClean="0">
                <a:solidFill>
                  <a:srgbClr val="FF0000"/>
                </a:solidFill>
              </a:rPr>
              <a:t>10 - Pistol</a:t>
            </a:r>
          </a:p>
          <a:p>
            <a:pPr algn="ctr"/>
            <a:r>
              <a:rPr lang="en-US" b="1" dirty="0">
                <a:solidFill>
                  <a:srgbClr val="FF0000"/>
                </a:solidFill>
              </a:rPr>
              <a:t>4</a:t>
            </a:r>
            <a:r>
              <a:rPr lang="en-US" b="1" dirty="0" smtClean="0">
                <a:solidFill>
                  <a:srgbClr val="FF0000"/>
                </a:solidFill>
              </a:rPr>
              <a:t>+ - Shotgun</a:t>
            </a:r>
            <a:endParaRPr lang="en-US" b="1" dirty="0">
              <a:solidFill>
                <a:srgbClr val="FF0000"/>
              </a:solidFill>
            </a:endParaRPr>
          </a:p>
        </p:txBody>
      </p:sp>
      <p:sp>
        <p:nvSpPr>
          <p:cNvPr id="6" name="Rectangle 5"/>
          <p:cNvSpPr/>
          <p:nvPr/>
        </p:nvSpPr>
        <p:spPr>
          <a:xfrm>
            <a:off x="448060" y="1984222"/>
            <a:ext cx="6019800" cy="3096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0" y="5206742"/>
            <a:ext cx="6019800" cy="33276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321889" y="5297269"/>
            <a:ext cx="4243790" cy="646331"/>
          </a:xfrm>
          <a:prstGeom prst="rect">
            <a:avLst/>
          </a:prstGeom>
          <a:noFill/>
        </p:spPr>
        <p:txBody>
          <a:bodyPr wrap="none" rtlCol="0">
            <a:spAutoFit/>
          </a:bodyPr>
          <a:lstStyle/>
          <a:p>
            <a:pPr algn="ctr"/>
            <a:r>
              <a:rPr lang="en-US" dirty="0" smtClean="0"/>
              <a:t>PROCEDURE</a:t>
            </a:r>
          </a:p>
          <a:p>
            <a:pPr algn="ctr"/>
            <a:r>
              <a:rPr lang="en-US" dirty="0" smtClean="0"/>
              <a:t>All Shotgun Targets are engaged until down</a:t>
            </a:r>
            <a:endParaRPr lang="en-US" dirty="0"/>
          </a:p>
        </p:txBody>
      </p:sp>
      <p:sp>
        <p:nvSpPr>
          <p:cNvPr id="11" name="TextBox 10"/>
          <p:cNvSpPr txBox="1"/>
          <p:nvPr/>
        </p:nvSpPr>
        <p:spPr>
          <a:xfrm>
            <a:off x="492457" y="6045875"/>
            <a:ext cx="5998415" cy="2031325"/>
          </a:xfrm>
          <a:prstGeom prst="rect">
            <a:avLst/>
          </a:prstGeom>
          <a:noFill/>
        </p:spPr>
        <p:txBody>
          <a:bodyPr wrap="square" rtlCol="0">
            <a:spAutoFit/>
          </a:bodyPr>
          <a:lstStyle/>
          <a:p>
            <a:r>
              <a:rPr lang="en-US" sz="1400" dirty="0"/>
              <a:t>Pistols loaded five rounds each holstered. Rifle, ten rounds, hammer down on MT chamber and shotgun open and MT. Rifle and </a:t>
            </a:r>
            <a:r>
              <a:rPr lang="en-US" sz="1400" dirty="0" smtClean="0"/>
              <a:t>shotgun </a:t>
            </a:r>
            <a:r>
              <a:rPr lang="en-US" sz="1400" dirty="0"/>
              <a:t>staged at right </a:t>
            </a:r>
            <a:r>
              <a:rPr lang="en-US" sz="1400" dirty="0" smtClean="0"/>
              <a:t>table. </a:t>
            </a:r>
            <a:r>
              <a:rPr lang="en-US" sz="1400" dirty="0"/>
              <a:t>Starting position at left </a:t>
            </a:r>
            <a:r>
              <a:rPr lang="en-US" sz="1400" dirty="0" smtClean="0"/>
              <a:t>table. With hands flat on the table say the line </a:t>
            </a:r>
            <a:r>
              <a:rPr lang="en-US" sz="1400" b="1" i="1" dirty="0" smtClean="0"/>
              <a:t>“I think Coot’s lost his mind”</a:t>
            </a:r>
          </a:p>
          <a:p>
            <a:endParaRPr lang="en-US" sz="1400" b="1" i="1" dirty="0"/>
          </a:p>
          <a:p>
            <a:r>
              <a:rPr lang="en-US" sz="1400" dirty="0" smtClean="0"/>
              <a:t>ATB engage pistol targets as follows </a:t>
            </a:r>
            <a:r>
              <a:rPr lang="en-US" sz="1400" b="1" dirty="0" smtClean="0"/>
              <a:t>P2 P3 </a:t>
            </a:r>
            <a:r>
              <a:rPr lang="en-US" sz="1400" b="1" dirty="0" err="1" smtClean="0"/>
              <a:t>P3</a:t>
            </a:r>
            <a:r>
              <a:rPr lang="en-US" sz="1400" b="1" dirty="0" smtClean="0"/>
              <a:t> P1 </a:t>
            </a:r>
            <a:r>
              <a:rPr lang="en-US" sz="1400" b="1" dirty="0" err="1" smtClean="0"/>
              <a:t>P1</a:t>
            </a:r>
            <a:r>
              <a:rPr lang="en-US" sz="1400" b="1" dirty="0" smtClean="0"/>
              <a:t> </a:t>
            </a:r>
            <a:r>
              <a:rPr lang="en-US" sz="1400" b="1" dirty="0" err="1" smtClean="0"/>
              <a:t>P1</a:t>
            </a:r>
            <a:r>
              <a:rPr lang="en-US" sz="1400" b="1" dirty="0" smtClean="0"/>
              <a:t> P4 </a:t>
            </a:r>
            <a:r>
              <a:rPr lang="en-US" sz="1400" b="1" dirty="0" err="1" smtClean="0"/>
              <a:t>P4</a:t>
            </a:r>
            <a:r>
              <a:rPr lang="en-US" sz="1400" b="1" dirty="0" smtClean="0"/>
              <a:t> </a:t>
            </a:r>
            <a:r>
              <a:rPr lang="en-US" sz="1400" b="1" dirty="0" err="1" smtClean="0"/>
              <a:t>P4</a:t>
            </a:r>
            <a:r>
              <a:rPr lang="en-US" sz="1400" b="1" dirty="0" smtClean="0"/>
              <a:t> </a:t>
            </a:r>
            <a:r>
              <a:rPr lang="en-US" sz="1400" b="1" dirty="0" err="1" smtClean="0"/>
              <a:t>P4</a:t>
            </a:r>
            <a:r>
              <a:rPr lang="en-US" sz="1400" dirty="0" smtClean="0"/>
              <a:t>. Holster pistols. Move to right table retrieve rifle engage targets as follows </a:t>
            </a:r>
            <a:r>
              <a:rPr lang="en-US" sz="1400" b="1" dirty="0" smtClean="0"/>
              <a:t>R2 R3 </a:t>
            </a:r>
            <a:r>
              <a:rPr lang="en-US" sz="1400" b="1" dirty="0" err="1" smtClean="0"/>
              <a:t>R3</a:t>
            </a:r>
            <a:r>
              <a:rPr lang="en-US" sz="1400" b="1" dirty="0" smtClean="0"/>
              <a:t> R1 </a:t>
            </a:r>
            <a:r>
              <a:rPr lang="en-US" sz="1400" b="1" dirty="0" err="1" smtClean="0"/>
              <a:t>R1</a:t>
            </a:r>
            <a:r>
              <a:rPr lang="en-US" sz="1400" b="1" dirty="0" smtClean="0"/>
              <a:t> </a:t>
            </a:r>
            <a:r>
              <a:rPr lang="en-US" sz="1400" b="1" dirty="0" err="1" smtClean="0"/>
              <a:t>R1</a:t>
            </a:r>
            <a:r>
              <a:rPr lang="en-US" sz="1400" b="1" dirty="0" smtClean="0"/>
              <a:t> R4 </a:t>
            </a:r>
            <a:r>
              <a:rPr lang="en-US" sz="1400" b="1" dirty="0" err="1" smtClean="0"/>
              <a:t>R4</a:t>
            </a:r>
            <a:r>
              <a:rPr lang="en-US" sz="1400" b="1" dirty="0" smtClean="0"/>
              <a:t> </a:t>
            </a:r>
            <a:r>
              <a:rPr lang="en-US" sz="1400" b="1" dirty="0" err="1" smtClean="0"/>
              <a:t>R4</a:t>
            </a:r>
            <a:r>
              <a:rPr lang="en-US" sz="1400" b="1" dirty="0" smtClean="0"/>
              <a:t> </a:t>
            </a:r>
            <a:r>
              <a:rPr lang="en-US" sz="1400" b="1" dirty="0" err="1" smtClean="0"/>
              <a:t>R4</a:t>
            </a:r>
            <a:r>
              <a:rPr lang="en-US" sz="1400" dirty="0" smtClean="0"/>
              <a:t>. Restage rifle open and MT on the table. Retrieve shotgun and engage targets as follows </a:t>
            </a:r>
            <a:r>
              <a:rPr lang="en-US" sz="1400" b="1" dirty="0" smtClean="0"/>
              <a:t>S2 S3 S1 S4</a:t>
            </a:r>
            <a:r>
              <a:rPr lang="en-US" sz="1400" dirty="0" smtClean="0"/>
              <a:t>.  Proceed to </a:t>
            </a:r>
            <a:r>
              <a:rPr lang="en-US" sz="1400" dirty="0"/>
              <a:t>the unloading table.</a:t>
            </a:r>
          </a:p>
        </p:txBody>
      </p:sp>
      <p:sp>
        <p:nvSpPr>
          <p:cNvPr id="13" name="TextBox 12"/>
          <p:cNvSpPr txBox="1"/>
          <p:nvPr/>
        </p:nvSpPr>
        <p:spPr>
          <a:xfrm>
            <a:off x="4114800" y="4572000"/>
            <a:ext cx="746936" cy="369332"/>
          </a:xfrm>
          <a:prstGeom prst="rect">
            <a:avLst/>
          </a:prstGeom>
          <a:noFill/>
          <a:ln w="25400">
            <a:solidFill>
              <a:schemeClr val="tx1"/>
            </a:solidFill>
          </a:ln>
        </p:spPr>
        <p:txBody>
          <a:bodyPr wrap="none" rtlCol="0">
            <a:spAutoFit/>
          </a:bodyPr>
          <a:lstStyle/>
          <a:p>
            <a:r>
              <a:rPr lang="en-US" dirty="0" smtClean="0"/>
              <a:t>TABLE</a:t>
            </a:r>
            <a:endParaRPr lang="en-US" dirty="0"/>
          </a:p>
        </p:txBody>
      </p:sp>
      <p:sp>
        <p:nvSpPr>
          <p:cNvPr id="21" name="TextBox 20"/>
          <p:cNvSpPr txBox="1"/>
          <p:nvPr/>
        </p:nvSpPr>
        <p:spPr>
          <a:xfrm>
            <a:off x="1066800" y="8610600"/>
            <a:ext cx="2329933" cy="369332"/>
          </a:xfrm>
          <a:prstGeom prst="rect">
            <a:avLst/>
          </a:prstGeom>
          <a:noFill/>
        </p:spPr>
        <p:txBody>
          <a:bodyPr wrap="none" rtlCol="0">
            <a:spAutoFit/>
          </a:bodyPr>
          <a:lstStyle/>
          <a:p>
            <a:r>
              <a:rPr lang="en-US" b="1" dirty="0" smtClean="0">
                <a:solidFill>
                  <a:srgbClr val="FF0000"/>
                </a:solidFill>
              </a:rPr>
              <a:t>Stages by Old B C Coot</a:t>
            </a:r>
            <a:endParaRPr lang="en-US" b="1" dirty="0">
              <a:solidFill>
                <a:srgbClr val="FF0000"/>
              </a:solidFill>
            </a:endParaRPr>
          </a:p>
        </p:txBody>
      </p:sp>
      <p:sp>
        <p:nvSpPr>
          <p:cNvPr id="27" name="TextBox 26"/>
          <p:cNvSpPr txBox="1"/>
          <p:nvPr/>
        </p:nvSpPr>
        <p:spPr>
          <a:xfrm>
            <a:off x="1539064" y="4572000"/>
            <a:ext cx="746936" cy="369332"/>
          </a:xfrm>
          <a:prstGeom prst="rect">
            <a:avLst/>
          </a:prstGeom>
          <a:noFill/>
          <a:ln w="25400">
            <a:solidFill>
              <a:schemeClr val="tx1"/>
            </a:solidFill>
          </a:ln>
        </p:spPr>
        <p:txBody>
          <a:bodyPr wrap="none" rtlCol="0">
            <a:spAutoFit/>
          </a:bodyPr>
          <a:lstStyle/>
          <a:p>
            <a:r>
              <a:rPr lang="en-US" dirty="0" smtClean="0"/>
              <a:t>TABLE</a:t>
            </a:r>
            <a:endParaRPr lang="en-US" dirty="0"/>
          </a:p>
        </p:txBody>
      </p:sp>
      <p:sp>
        <p:nvSpPr>
          <p:cNvPr id="33" name="TextBox 32"/>
          <p:cNvSpPr txBox="1"/>
          <p:nvPr/>
        </p:nvSpPr>
        <p:spPr>
          <a:xfrm>
            <a:off x="2133600" y="2057400"/>
            <a:ext cx="426720" cy="369332"/>
          </a:xfrm>
          <a:prstGeom prst="rect">
            <a:avLst/>
          </a:prstGeom>
          <a:noFill/>
          <a:ln w="25400">
            <a:solidFill>
              <a:schemeClr val="accent1">
                <a:shade val="50000"/>
              </a:schemeClr>
            </a:solidFill>
          </a:ln>
        </p:spPr>
        <p:txBody>
          <a:bodyPr wrap="none" rtlCol="0">
            <a:spAutoFit/>
          </a:bodyPr>
          <a:lstStyle/>
          <a:p>
            <a:r>
              <a:rPr lang="en-US" dirty="0" smtClean="0"/>
              <a:t>R1</a:t>
            </a:r>
            <a:endParaRPr lang="en-US" dirty="0"/>
          </a:p>
        </p:txBody>
      </p:sp>
      <p:sp>
        <p:nvSpPr>
          <p:cNvPr id="34" name="TextBox 33"/>
          <p:cNvSpPr txBox="1"/>
          <p:nvPr/>
        </p:nvSpPr>
        <p:spPr>
          <a:xfrm>
            <a:off x="2590800" y="2057400"/>
            <a:ext cx="426720" cy="369332"/>
          </a:xfrm>
          <a:prstGeom prst="rect">
            <a:avLst/>
          </a:prstGeom>
          <a:noFill/>
          <a:ln w="25400">
            <a:solidFill>
              <a:schemeClr val="accent1">
                <a:shade val="50000"/>
              </a:schemeClr>
            </a:solidFill>
          </a:ln>
        </p:spPr>
        <p:txBody>
          <a:bodyPr wrap="none" rtlCol="0">
            <a:spAutoFit/>
          </a:bodyPr>
          <a:lstStyle/>
          <a:p>
            <a:r>
              <a:rPr lang="en-US" dirty="0" smtClean="0"/>
              <a:t>R2</a:t>
            </a:r>
            <a:endParaRPr lang="en-US" dirty="0"/>
          </a:p>
        </p:txBody>
      </p:sp>
      <p:sp>
        <p:nvSpPr>
          <p:cNvPr id="35" name="TextBox 34"/>
          <p:cNvSpPr txBox="1"/>
          <p:nvPr/>
        </p:nvSpPr>
        <p:spPr>
          <a:xfrm>
            <a:off x="3048000" y="2057400"/>
            <a:ext cx="426720" cy="369332"/>
          </a:xfrm>
          <a:prstGeom prst="rect">
            <a:avLst/>
          </a:prstGeom>
          <a:noFill/>
          <a:ln w="25400">
            <a:solidFill>
              <a:schemeClr val="accent1">
                <a:shade val="50000"/>
              </a:schemeClr>
            </a:solidFill>
          </a:ln>
        </p:spPr>
        <p:txBody>
          <a:bodyPr wrap="none" rtlCol="0">
            <a:spAutoFit/>
          </a:bodyPr>
          <a:lstStyle/>
          <a:p>
            <a:r>
              <a:rPr lang="en-US" dirty="0" smtClean="0"/>
              <a:t>R3</a:t>
            </a:r>
            <a:endParaRPr lang="en-US" dirty="0"/>
          </a:p>
        </p:txBody>
      </p:sp>
      <p:sp>
        <p:nvSpPr>
          <p:cNvPr id="36" name="TextBox 35"/>
          <p:cNvSpPr txBox="1"/>
          <p:nvPr/>
        </p:nvSpPr>
        <p:spPr>
          <a:xfrm>
            <a:off x="3505200" y="2057400"/>
            <a:ext cx="426720" cy="369332"/>
          </a:xfrm>
          <a:prstGeom prst="rect">
            <a:avLst/>
          </a:prstGeom>
          <a:noFill/>
          <a:ln w="25400">
            <a:solidFill>
              <a:schemeClr val="accent1">
                <a:shade val="50000"/>
              </a:schemeClr>
            </a:solidFill>
          </a:ln>
        </p:spPr>
        <p:txBody>
          <a:bodyPr wrap="none" rtlCol="0">
            <a:spAutoFit/>
          </a:bodyPr>
          <a:lstStyle/>
          <a:p>
            <a:r>
              <a:rPr lang="en-US" dirty="0" smtClean="0"/>
              <a:t>R4</a:t>
            </a:r>
            <a:endParaRPr lang="en-US" dirty="0"/>
          </a:p>
        </p:txBody>
      </p:sp>
      <p:sp>
        <p:nvSpPr>
          <p:cNvPr id="38" name="TextBox 37"/>
          <p:cNvSpPr txBox="1"/>
          <p:nvPr/>
        </p:nvSpPr>
        <p:spPr>
          <a:xfrm>
            <a:off x="762000" y="3429000"/>
            <a:ext cx="420308" cy="369332"/>
          </a:xfrm>
          <a:prstGeom prst="rect">
            <a:avLst/>
          </a:prstGeom>
          <a:noFill/>
          <a:ln w="25400">
            <a:solidFill>
              <a:schemeClr val="accent1">
                <a:shade val="50000"/>
              </a:schemeClr>
            </a:solidFill>
          </a:ln>
        </p:spPr>
        <p:txBody>
          <a:bodyPr wrap="none" rtlCol="0">
            <a:spAutoFit/>
          </a:bodyPr>
          <a:lstStyle/>
          <a:p>
            <a:r>
              <a:rPr lang="en-US" dirty="0" smtClean="0"/>
              <a:t>P1</a:t>
            </a:r>
            <a:endParaRPr lang="en-US" dirty="0"/>
          </a:p>
        </p:txBody>
      </p:sp>
      <p:sp>
        <p:nvSpPr>
          <p:cNvPr id="39" name="TextBox 38"/>
          <p:cNvSpPr txBox="1"/>
          <p:nvPr/>
        </p:nvSpPr>
        <p:spPr>
          <a:xfrm>
            <a:off x="1219200" y="3429000"/>
            <a:ext cx="420308" cy="369332"/>
          </a:xfrm>
          <a:prstGeom prst="rect">
            <a:avLst/>
          </a:prstGeom>
          <a:noFill/>
          <a:ln w="25400">
            <a:solidFill>
              <a:schemeClr val="accent1">
                <a:shade val="50000"/>
              </a:schemeClr>
            </a:solidFill>
          </a:ln>
        </p:spPr>
        <p:txBody>
          <a:bodyPr wrap="none" rtlCol="0">
            <a:spAutoFit/>
          </a:bodyPr>
          <a:lstStyle/>
          <a:p>
            <a:r>
              <a:rPr lang="en-US" dirty="0" smtClean="0"/>
              <a:t>P2</a:t>
            </a:r>
            <a:endParaRPr lang="en-US" dirty="0"/>
          </a:p>
        </p:txBody>
      </p:sp>
      <p:sp>
        <p:nvSpPr>
          <p:cNvPr id="40" name="TextBox 39"/>
          <p:cNvSpPr txBox="1"/>
          <p:nvPr/>
        </p:nvSpPr>
        <p:spPr>
          <a:xfrm>
            <a:off x="1752600" y="3429000"/>
            <a:ext cx="420308" cy="369332"/>
          </a:xfrm>
          <a:prstGeom prst="rect">
            <a:avLst/>
          </a:prstGeom>
          <a:noFill/>
          <a:ln w="25400">
            <a:solidFill>
              <a:schemeClr val="accent1">
                <a:shade val="50000"/>
              </a:schemeClr>
            </a:solidFill>
          </a:ln>
        </p:spPr>
        <p:txBody>
          <a:bodyPr wrap="none" rtlCol="0">
            <a:spAutoFit/>
          </a:bodyPr>
          <a:lstStyle/>
          <a:p>
            <a:r>
              <a:rPr lang="en-US" dirty="0" smtClean="0"/>
              <a:t>P3</a:t>
            </a:r>
            <a:endParaRPr lang="en-US" dirty="0"/>
          </a:p>
        </p:txBody>
      </p:sp>
      <p:sp>
        <p:nvSpPr>
          <p:cNvPr id="41" name="TextBox 40"/>
          <p:cNvSpPr txBox="1"/>
          <p:nvPr/>
        </p:nvSpPr>
        <p:spPr>
          <a:xfrm>
            <a:off x="2209800" y="3429000"/>
            <a:ext cx="420308" cy="369332"/>
          </a:xfrm>
          <a:prstGeom prst="rect">
            <a:avLst/>
          </a:prstGeom>
          <a:noFill/>
          <a:ln w="25400">
            <a:solidFill>
              <a:schemeClr val="accent1">
                <a:shade val="50000"/>
              </a:schemeClr>
            </a:solidFill>
          </a:ln>
        </p:spPr>
        <p:txBody>
          <a:bodyPr wrap="none" rtlCol="0">
            <a:spAutoFit/>
          </a:bodyPr>
          <a:lstStyle/>
          <a:p>
            <a:r>
              <a:rPr lang="en-US" dirty="0" smtClean="0"/>
              <a:t>P4</a:t>
            </a:r>
            <a:endParaRPr lang="en-US" dirty="0"/>
          </a:p>
        </p:txBody>
      </p:sp>
      <p:sp>
        <p:nvSpPr>
          <p:cNvPr id="45" name="TextBox 44"/>
          <p:cNvSpPr txBox="1"/>
          <p:nvPr/>
        </p:nvSpPr>
        <p:spPr>
          <a:xfrm>
            <a:off x="4572000" y="3429000"/>
            <a:ext cx="407484" cy="369332"/>
          </a:xfrm>
          <a:prstGeom prst="rect">
            <a:avLst/>
          </a:prstGeom>
          <a:noFill/>
          <a:ln w="25400">
            <a:solidFill>
              <a:schemeClr val="accent1">
                <a:shade val="50000"/>
              </a:schemeClr>
            </a:solidFill>
          </a:ln>
        </p:spPr>
        <p:txBody>
          <a:bodyPr wrap="none" rtlCol="0">
            <a:spAutoFit/>
          </a:bodyPr>
          <a:lstStyle/>
          <a:p>
            <a:r>
              <a:rPr lang="en-US" dirty="0" smtClean="0"/>
              <a:t>S</a:t>
            </a:r>
            <a:r>
              <a:rPr lang="en-US" dirty="0"/>
              <a:t>1</a:t>
            </a:r>
          </a:p>
        </p:txBody>
      </p:sp>
      <p:sp>
        <p:nvSpPr>
          <p:cNvPr id="46" name="TextBox 45"/>
          <p:cNvSpPr txBox="1"/>
          <p:nvPr/>
        </p:nvSpPr>
        <p:spPr>
          <a:xfrm>
            <a:off x="5029200" y="3429000"/>
            <a:ext cx="407484" cy="369332"/>
          </a:xfrm>
          <a:prstGeom prst="rect">
            <a:avLst/>
          </a:prstGeom>
          <a:noFill/>
          <a:ln w="25400">
            <a:solidFill>
              <a:schemeClr val="accent1">
                <a:shade val="50000"/>
              </a:schemeClr>
            </a:solidFill>
          </a:ln>
        </p:spPr>
        <p:txBody>
          <a:bodyPr wrap="none" rtlCol="0">
            <a:spAutoFit/>
          </a:bodyPr>
          <a:lstStyle/>
          <a:p>
            <a:r>
              <a:rPr lang="en-US" dirty="0" smtClean="0"/>
              <a:t>S</a:t>
            </a:r>
            <a:r>
              <a:rPr lang="en-US" dirty="0"/>
              <a:t>2</a:t>
            </a:r>
          </a:p>
        </p:txBody>
      </p:sp>
      <p:sp>
        <p:nvSpPr>
          <p:cNvPr id="47" name="TextBox 46"/>
          <p:cNvSpPr txBox="1"/>
          <p:nvPr/>
        </p:nvSpPr>
        <p:spPr>
          <a:xfrm>
            <a:off x="8305800" y="3886200"/>
            <a:ext cx="426720" cy="369332"/>
          </a:xfrm>
          <a:prstGeom prst="rect">
            <a:avLst/>
          </a:prstGeom>
          <a:noFill/>
          <a:ln w="25400">
            <a:solidFill>
              <a:schemeClr val="accent1">
                <a:shade val="50000"/>
              </a:schemeClr>
            </a:solidFill>
          </a:ln>
        </p:spPr>
        <p:txBody>
          <a:bodyPr wrap="none" rtlCol="0">
            <a:spAutoFit/>
          </a:bodyPr>
          <a:lstStyle/>
          <a:p>
            <a:r>
              <a:rPr lang="en-US" dirty="0"/>
              <a:t>R</a:t>
            </a:r>
            <a:r>
              <a:rPr lang="en-US" dirty="0" smtClean="0"/>
              <a:t>5</a:t>
            </a:r>
            <a:endParaRPr lang="en-US" dirty="0"/>
          </a:p>
        </p:txBody>
      </p:sp>
      <p:sp>
        <p:nvSpPr>
          <p:cNvPr id="3" name="Rectangle 2"/>
          <p:cNvSpPr/>
          <p:nvPr/>
        </p:nvSpPr>
        <p:spPr>
          <a:xfrm>
            <a:off x="-2000587" y="5105538"/>
            <a:ext cx="590364" cy="457200"/>
          </a:xfrm>
          <a:prstGeom prst="rect">
            <a:avLst/>
          </a:prstGeom>
          <a:noFill/>
          <a:ln w="476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802435" y="228600"/>
            <a:ext cx="5378460" cy="369332"/>
          </a:xfrm>
          <a:prstGeom prst="rect">
            <a:avLst/>
          </a:prstGeom>
          <a:noFill/>
        </p:spPr>
        <p:txBody>
          <a:bodyPr wrap="none" rtlCol="0">
            <a:spAutoFit/>
          </a:bodyPr>
          <a:lstStyle/>
          <a:p>
            <a:r>
              <a:rPr lang="en-US" b="1" dirty="0" smtClean="0"/>
              <a:t>Good Guys Posse Gunfight at Dry Gulch Ranch Stage 3 </a:t>
            </a:r>
            <a:endParaRPr lang="en-US" b="1" dirty="0"/>
          </a:p>
        </p:txBody>
      </p:sp>
      <p:sp>
        <p:nvSpPr>
          <p:cNvPr id="4" name="TextBox 3"/>
          <p:cNvSpPr txBox="1"/>
          <p:nvPr/>
        </p:nvSpPr>
        <p:spPr>
          <a:xfrm>
            <a:off x="-3429000" y="2252634"/>
            <a:ext cx="2895921" cy="307777"/>
          </a:xfrm>
          <a:prstGeom prst="rect">
            <a:avLst/>
          </a:prstGeom>
          <a:noFill/>
        </p:spPr>
        <p:txBody>
          <a:bodyPr wrap="none" rtlCol="0">
            <a:spAutoFit/>
          </a:bodyPr>
          <a:lstStyle/>
          <a:p>
            <a:r>
              <a:rPr lang="en-US" sz="1400" b="1" dirty="0" smtClean="0"/>
              <a:t>Shotgun target #3 need not go down</a:t>
            </a:r>
            <a:endParaRPr lang="en-US" sz="1400" b="1" dirty="0"/>
          </a:p>
        </p:txBody>
      </p:sp>
      <p:cxnSp>
        <p:nvCxnSpPr>
          <p:cNvPr id="9" name="Straight Arrow Connector 8"/>
          <p:cNvCxnSpPr/>
          <p:nvPr/>
        </p:nvCxnSpPr>
        <p:spPr>
          <a:xfrm>
            <a:off x="-1219200" y="2560411"/>
            <a:ext cx="228504" cy="293442"/>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8001000" y="1295400"/>
            <a:ext cx="579120" cy="5334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Arc 54"/>
          <p:cNvSpPr/>
          <p:nvPr/>
        </p:nvSpPr>
        <p:spPr>
          <a:xfrm rot="5400000">
            <a:off x="8113653" y="1335147"/>
            <a:ext cx="381000" cy="453906"/>
          </a:xfrm>
          <a:prstGeom prst="arc">
            <a:avLst>
              <a:gd name="adj1" fmla="val 16330640"/>
              <a:gd name="adj2" fmla="val 5811273"/>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Oval 55"/>
          <p:cNvSpPr/>
          <p:nvPr/>
        </p:nvSpPr>
        <p:spPr>
          <a:xfrm>
            <a:off x="8153400" y="1447800"/>
            <a:ext cx="90984"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382000" y="1447800"/>
            <a:ext cx="90984"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8839200" y="2362200"/>
            <a:ext cx="533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5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601200" y="2514600"/>
            <a:ext cx="442955" cy="401750"/>
          </a:xfrm>
          <a:prstGeom prst="rect">
            <a:avLst/>
          </a:prstGeom>
        </p:spPr>
      </p:pic>
      <p:sp>
        <p:nvSpPr>
          <p:cNvPr id="60" name="Oval 59"/>
          <p:cNvSpPr/>
          <p:nvPr/>
        </p:nvSpPr>
        <p:spPr>
          <a:xfrm>
            <a:off x="9144000" y="1371600"/>
            <a:ext cx="579120" cy="5334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Arc 60"/>
          <p:cNvSpPr/>
          <p:nvPr/>
        </p:nvSpPr>
        <p:spPr>
          <a:xfrm rot="5400000">
            <a:off x="9256653" y="1411347"/>
            <a:ext cx="381000" cy="453906"/>
          </a:xfrm>
          <a:prstGeom prst="arc">
            <a:avLst>
              <a:gd name="adj1" fmla="val 16330640"/>
              <a:gd name="adj2" fmla="val 5811273"/>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Oval 61"/>
          <p:cNvSpPr/>
          <p:nvPr/>
        </p:nvSpPr>
        <p:spPr>
          <a:xfrm>
            <a:off x="9296400" y="1447800"/>
            <a:ext cx="90984"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9525000" y="1447800"/>
            <a:ext cx="90984"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9601200" y="2438400"/>
            <a:ext cx="533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915400" y="2514600"/>
            <a:ext cx="442955" cy="401750"/>
          </a:xfrm>
          <a:prstGeom prst="rect">
            <a:avLst/>
          </a:prstGeom>
        </p:spPr>
      </p:pic>
      <p:sp>
        <p:nvSpPr>
          <p:cNvPr id="66" name="TextBox 65"/>
          <p:cNvSpPr txBox="1"/>
          <p:nvPr/>
        </p:nvSpPr>
        <p:spPr>
          <a:xfrm>
            <a:off x="-3886200" y="4017455"/>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1</a:t>
            </a:r>
            <a:endParaRPr lang="en-US" dirty="0"/>
          </a:p>
        </p:txBody>
      </p:sp>
      <p:sp>
        <p:nvSpPr>
          <p:cNvPr id="67" name="TextBox 66"/>
          <p:cNvSpPr txBox="1"/>
          <p:nvPr/>
        </p:nvSpPr>
        <p:spPr>
          <a:xfrm>
            <a:off x="-3429000" y="4017455"/>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2</a:t>
            </a:r>
            <a:endParaRPr lang="en-US" dirty="0"/>
          </a:p>
        </p:txBody>
      </p:sp>
      <p:sp>
        <p:nvSpPr>
          <p:cNvPr id="68" name="TextBox 67"/>
          <p:cNvSpPr txBox="1"/>
          <p:nvPr/>
        </p:nvSpPr>
        <p:spPr>
          <a:xfrm>
            <a:off x="-2973117" y="4050268"/>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3</a:t>
            </a:r>
            <a:endParaRPr lang="en-US" dirty="0"/>
          </a:p>
        </p:txBody>
      </p:sp>
      <p:sp>
        <p:nvSpPr>
          <p:cNvPr id="69" name="TextBox 68"/>
          <p:cNvSpPr txBox="1"/>
          <p:nvPr/>
        </p:nvSpPr>
        <p:spPr>
          <a:xfrm>
            <a:off x="-2514600" y="4017455"/>
            <a:ext cx="420308" cy="369332"/>
          </a:xfrm>
          <a:prstGeom prst="rect">
            <a:avLst/>
          </a:prstGeom>
          <a:noFill/>
          <a:ln w="25400">
            <a:solidFill>
              <a:schemeClr val="accent1">
                <a:shade val="50000"/>
              </a:schemeClr>
            </a:solidFill>
          </a:ln>
        </p:spPr>
        <p:txBody>
          <a:bodyPr wrap="none" rtlCol="0">
            <a:spAutoFit/>
          </a:bodyPr>
          <a:lstStyle/>
          <a:p>
            <a:r>
              <a:rPr lang="en-US" dirty="0" smtClean="0"/>
              <a:t>P4</a:t>
            </a:r>
            <a:endParaRPr lang="en-US" dirty="0"/>
          </a:p>
        </p:txBody>
      </p:sp>
      <p:sp>
        <p:nvSpPr>
          <p:cNvPr id="70" name="TextBox 69"/>
          <p:cNvSpPr txBox="1"/>
          <p:nvPr/>
        </p:nvSpPr>
        <p:spPr>
          <a:xfrm>
            <a:off x="-2017063" y="4022865"/>
            <a:ext cx="420308" cy="369332"/>
          </a:xfrm>
          <a:prstGeom prst="rect">
            <a:avLst/>
          </a:prstGeom>
          <a:noFill/>
          <a:ln w="25400">
            <a:solidFill>
              <a:schemeClr val="accent1">
                <a:shade val="50000"/>
              </a:schemeClr>
            </a:solidFill>
          </a:ln>
        </p:spPr>
        <p:txBody>
          <a:bodyPr wrap="none" rtlCol="0">
            <a:spAutoFit/>
          </a:bodyPr>
          <a:lstStyle/>
          <a:p>
            <a:r>
              <a:rPr lang="en-US" dirty="0" smtClean="0"/>
              <a:t>P5</a:t>
            </a:r>
            <a:endParaRPr lang="en-US" dirty="0"/>
          </a:p>
        </p:txBody>
      </p:sp>
      <p:sp>
        <p:nvSpPr>
          <p:cNvPr id="84" name="TextBox 83"/>
          <p:cNvSpPr txBox="1"/>
          <p:nvPr/>
        </p:nvSpPr>
        <p:spPr>
          <a:xfrm>
            <a:off x="5486400" y="3429000"/>
            <a:ext cx="407484" cy="369332"/>
          </a:xfrm>
          <a:prstGeom prst="rect">
            <a:avLst/>
          </a:prstGeom>
          <a:noFill/>
          <a:ln w="25400">
            <a:solidFill>
              <a:schemeClr val="accent1">
                <a:shade val="50000"/>
              </a:schemeClr>
            </a:solidFill>
          </a:ln>
        </p:spPr>
        <p:txBody>
          <a:bodyPr wrap="none" rtlCol="0">
            <a:spAutoFit/>
          </a:bodyPr>
          <a:lstStyle/>
          <a:p>
            <a:r>
              <a:rPr lang="en-US" dirty="0" smtClean="0"/>
              <a:t>S</a:t>
            </a:r>
            <a:r>
              <a:rPr lang="en-US" dirty="0"/>
              <a:t>3</a:t>
            </a:r>
          </a:p>
        </p:txBody>
      </p:sp>
      <p:sp>
        <p:nvSpPr>
          <p:cNvPr id="85" name="TextBox 84"/>
          <p:cNvSpPr txBox="1"/>
          <p:nvPr/>
        </p:nvSpPr>
        <p:spPr>
          <a:xfrm>
            <a:off x="5943600" y="3429000"/>
            <a:ext cx="407484" cy="369332"/>
          </a:xfrm>
          <a:prstGeom prst="rect">
            <a:avLst/>
          </a:prstGeom>
          <a:noFill/>
          <a:ln w="25400">
            <a:solidFill>
              <a:schemeClr val="accent1">
                <a:shade val="50000"/>
              </a:schemeClr>
            </a:solidFill>
          </a:ln>
        </p:spPr>
        <p:txBody>
          <a:bodyPr wrap="none" rtlCol="0">
            <a:spAutoFit/>
          </a:bodyPr>
          <a:lstStyle/>
          <a:p>
            <a:r>
              <a:rPr lang="en-US" dirty="0" smtClean="0"/>
              <a:t>S</a:t>
            </a:r>
            <a:r>
              <a:rPr lang="en-US" dirty="0"/>
              <a:t>4</a:t>
            </a:r>
          </a:p>
        </p:txBody>
      </p:sp>
      <p:sp>
        <p:nvSpPr>
          <p:cNvPr id="86" name="Oval 85"/>
          <p:cNvSpPr/>
          <p:nvPr/>
        </p:nvSpPr>
        <p:spPr>
          <a:xfrm>
            <a:off x="-2667000" y="1676400"/>
            <a:ext cx="579120" cy="5334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Arc 86"/>
          <p:cNvSpPr/>
          <p:nvPr/>
        </p:nvSpPr>
        <p:spPr>
          <a:xfrm rot="5400000">
            <a:off x="-3316347" y="1106547"/>
            <a:ext cx="381000" cy="453906"/>
          </a:xfrm>
          <a:prstGeom prst="arc">
            <a:avLst>
              <a:gd name="adj1" fmla="val 16330640"/>
              <a:gd name="adj2" fmla="val 5811273"/>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Oval 87"/>
          <p:cNvSpPr/>
          <p:nvPr/>
        </p:nvSpPr>
        <p:spPr>
          <a:xfrm>
            <a:off x="-2590800" y="1828800"/>
            <a:ext cx="90984"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2362200" y="1752600"/>
            <a:ext cx="90984"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4572000" y="1981200"/>
            <a:ext cx="533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1" name="Picture 90"/>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48200" y="1371600"/>
            <a:ext cx="442955" cy="401750"/>
          </a:xfrm>
          <a:prstGeom prst="rect">
            <a:avLst/>
          </a:prstGeom>
        </p:spPr>
      </p:pic>
      <p:sp>
        <p:nvSpPr>
          <p:cNvPr id="92" name="Oval 91"/>
          <p:cNvSpPr/>
          <p:nvPr/>
        </p:nvSpPr>
        <p:spPr>
          <a:xfrm>
            <a:off x="-3352800" y="990600"/>
            <a:ext cx="579120" cy="5334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Arc 92"/>
          <p:cNvSpPr/>
          <p:nvPr/>
        </p:nvSpPr>
        <p:spPr>
          <a:xfrm rot="5400000">
            <a:off x="-2630547" y="1716147"/>
            <a:ext cx="381000" cy="453906"/>
          </a:xfrm>
          <a:prstGeom prst="arc">
            <a:avLst>
              <a:gd name="adj1" fmla="val 16330640"/>
              <a:gd name="adj2" fmla="val 5811273"/>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Oval 93"/>
          <p:cNvSpPr/>
          <p:nvPr/>
        </p:nvSpPr>
        <p:spPr>
          <a:xfrm>
            <a:off x="-3200400" y="1066800"/>
            <a:ext cx="90984"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2971800" y="1143000"/>
            <a:ext cx="90984"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4724400" y="1371600"/>
            <a:ext cx="533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7" name="Picture 9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572000" y="2057400"/>
            <a:ext cx="442955" cy="401750"/>
          </a:xfrm>
          <a:prstGeom prst="rect">
            <a:avLst/>
          </a:prstGeom>
        </p:spPr>
      </p:pic>
      <p:sp>
        <p:nvSpPr>
          <p:cNvPr id="2" name="TextBox 1"/>
          <p:cNvSpPr txBox="1"/>
          <p:nvPr/>
        </p:nvSpPr>
        <p:spPr>
          <a:xfrm>
            <a:off x="1905000" y="990600"/>
            <a:ext cx="2413674" cy="954107"/>
          </a:xfrm>
          <a:prstGeom prst="rect">
            <a:avLst/>
          </a:prstGeom>
          <a:noFill/>
        </p:spPr>
        <p:txBody>
          <a:bodyPr wrap="none" rtlCol="0">
            <a:spAutoFit/>
          </a:bodyPr>
          <a:lstStyle/>
          <a:p>
            <a:r>
              <a:rPr lang="en-US" sz="3200" b="1" i="1" dirty="0" smtClean="0"/>
              <a:t>“Inside out?”</a:t>
            </a:r>
            <a:endParaRPr lang="en-US" sz="3200" b="1" i="1" dirty="0"/>
          </a:p>
          <a:p>
            <a:endParaRPr lang="en-US" sz="2400" dirty="0"/>
          </a:p>
        </p:txBody>
      </p:sp>
      <p:sp>
        <p:nvSpPr>
          <p:cNvPr id="72" name="TextBox 71"/>
          <p:cNvSpPr txBox="1"/>
          <p:nvPr/>
        </p:nvSpPr>
        <p:spPr>
          <a:xfrm>
            <a:off x="5181600" y="8610600"/>
            <a:ext cx="805349" cy="276999"/>
          </a:xfrm>
          <a:prstGeom prst="rect">
            <a:avLst/>
          </a:prstGeom>
          <a:noFill/>
        </p:spPr>
        <p:txBody>
          <a:bodyPr wrap="none" rtlCol="0">
            <a:spAutoFit/>
          </a:bodyPr>
          <a:lstStyle/>
          <a:p>
            <a:r>
              <a:rPr lang="en-US" sz="1200" dirty="0" smtClean="0"/>
              <a:t>May 2018</a:t>
            </a:r>
            <a:endParaRPr lang="en-US" sz="1200" dirty="0"/>
          </a:p>
        </p:txBody>
      </p:sp>
    </p:spTree>
    <p:extLst>
      <p:ext uri="{BB962C8B-B14F-4D97-AF65-F5344CB8AC3E}">
        <p14:creationId xmlns="" xmlns:p14="http://schemas.microsoft.com/office/powerpoint/2010/main" val="357224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goodguysposse.org/common_clips/GGPLogo-vector-white-beard.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685800"/>
            <a:ext cx="664415" cy="10697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5244084" y="762000"/>
            <a:ext cx="1385316" cy="923330"/>
          </a:xfrm>
          <a:prstGeom prst="rect">
            <a:avLst/>
          </a:prstGeom>
          <a:noFill/>
          <a:ln w="19050">
            <a:solidFill>
              <a:schemeClr val="tx1"/>
            </a:solidFill>
          </a:ln>
        </p:spPr>
        <p:txBody>
          <a:bodyPr wrap="none" rtlCol="0">
            <a:spAutoFit/>
          </a:bodyPr>
          <a:lstStyle/>
          <a:p>
            <a:pPr algn="ctr"/>
            <a:r>
              <a:rPr lang="en-US" b="1" dirty="0" smtClean="0">
                <a:solidFill>
                  <a:srgbClr val="FF0000"/>
                </a:solidFill>
              </a:rPr>
              <a:t>10 – Rifle</a:t>
            </a:r>
          </a:p>
          <a:p>
            <a:pPr algn="ctr"/>
            <a:r>
              <a:rPr lang="en-US" b="1" dirty="0" smtClean="0">
                <a:solidFill>
                  <a:srgbClr val="FF0000"/>
                </a:solidFill>
              </a:rPr>
              <a:t>10- Pistol</a:t>
            </a:r>
          </a:p>
          <a:p>
            <a:pPr algn="ctr"/>
            <a:r>
              <a:rPr lang="en-US" b="1" dirty="0">
                <a:solidFill>
                  <a:srgbClr val="FF0000"/>
                </a:solidFill>
              </a:rPr>
              <a:t>4</a:t>
            </a:r>
            <a:r>
              <a:rPr lang="en-US" b="1" dirty="0" smtClean="0">
                <a:solidFill>
                  <a:srgbClr val="FF0000"/>
                </a:solidFill>
              </a:rPr>
              <a:t>+ - Shotgun</a:t>
            </a:r>
            <a:endParaRPr lang="en-US" b="1" dirty="0">
              <a:solidFill>
                <a:srgbClr val="FF0000"/>
              </a:solidFill>
            </a:endParaRPr>
          </a:p>
        </p:txBody>
      </p:sp>
      <p:sp>
        <p:nvSpPr>
          <p:cNvPr id="5" name="Rectangle 4"/>
          <p:cNvSpPr/>
          <p:nvPr/>
        </p:nvSpPr>
        <p:spPr>
          <a:xfrm>
            <a:off x="457200" y="1808202"/>
            <a:ext cx="60198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5334000"/>
            <a:ext cx="60198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11760" y="5486400"/>
            <a:ext cx="4604274" cy="923330"/>
          </a:xfrm>
          <a:prstGeom prst="rect">
            <a:avLst/>
          </a:prstGeom>
          <a:noFill/>
        </p:spPr>
        <p:txBody>
          <a:bodyPr wrap="none" rtlCol="0">
            <a:spAutoFit/>
          </a:bodyPr>
          <a:lstStyle/>
          <a:p>
            <a:pPr algn="ctr"/>
            <a:r>
              <a:rPr lang="en-US" dirty="0" smtClean="0"/>
              <a:t>PROCEDURE</a:t>
            </a:r>
          </a:p>
          <a:p>
            <a:pPr algn="ctr"/>
            <a:r>
              <a:rPr lang="en-US" dirty="0" smtClean="0"/>
              <a:t>All Shotgun Targets are engaged until down.</a:t>
            </a:r>
          </a:p>
          <a:p>
            <a:endParaRPr lang="en-US" dirty="0"/>
          </a:p>
        </p:txBody>
      </p:sp>
      <p:sp>
        <p:nvSpPr>
          <p:cNvPr id="22" name="TextBox 21"/>
          <p:cNvSpPr txBox="1"/>
          <p:nvPr/>
        </p:nvSpPr>
        <p:spPr>
          <a:xfrm>
            <a:off x="1066800" y="8610600"/>
            <a:ext cx="2329933" cy="369332"/>
          </a:xfrm>
          <a:prstGeom prst="rect">
            <a:avLst/>
          </a:prstGeom>
          <a:noFill/>
        </p:spPr>
        <p:txBody>
          <a:bodyPr wrap="none" rtlCol="0">
            <a:spAutoFit/>
          </a:bodyPr>
          <a:lstStyle/>
          <a:p>
            <a:r>
              <a:rPr lang="en-US" b="1" dirty="0" smtClean="0">
                <a:solidFill>
                  <a:srgbClr val="FF0000"/>
                </a:solidFill>
              </a:rPr>
              <a:t>Stages by Old B C Coot</a:t>
            </a:r>
            <a:endParaRPr lang="en-US" b="1" dirty="0">
              <a:solidFill>
                <a:srgbClr val="FF0000"/>
              </a:solidFill>
            </a:endParaRPr>
          </a:p>
        </p:txBody>
      </p:sp>
      <p:sp>
        <p:nvSpPr>
          <p:cNvPr id="27" name="TextBox 26"/>
          <p:cNvSpPr txBox="1"/>
          <p:nvPr/>
        </p:nvSpPr>
        <p:spPr>
          <a:xfrm>
            <a:off x="533399" y="6096000"/>
            <a:ext cx="5964985" cy="2246769"/>
          </a:xfrm>
          <a:prstGeom prst="rect">
            <a:avLst/>
          </a:prstGeom>
          <a:noFill/>
        </p:spPr>
        <p:txBody>
          <a:bodyPr wrap="square" rtlCol="0">
            <a:spAutoFit/>
          </a:bodyPr>
          <a:lstStyle/>
          <a:p>
            <a:r>
              <a:rPr lang="en-US" sz="1400" dirty="0" smtClean="0"/>
              <a:t>Pistols loaded five rounds each holstered. Rifle, ten rounds, hammer down on MT chamber and shotgun open and MT. Rifle staged in the right window and shotgun staged on table at the doorway. Starting position standing at the left window. With hands on either side of the window say the line</a:t>
            </a:r>
            <a:r>
              <a:rPr lang="en-US" sz="1400" b="1" i="1" dirty="0" smtClean="0"/>
              <a:t> “Yep Coot has lost his mind!”</a:t>
            </a:r>
          </a:p>
          <a:p>
            <a:endParaRPr lang="en-US" sz="1400" dirty="0" smtClean="0"/>
          </a:p>
          <a:p>
            <a:r>
              <a:rPr lang="en-US" sz="1400" dirty="0" smtClean="0"/>
              <a:t>ATB</a:t>
            </a:r>
            <a:r>
              <a:rPr lang="en-US" sz="1400" dirty="0"/>
              <a:t>: Engage pistols target </a:t>
            </a:r>
            <a:r>
              <a:rPr lang="en-US" sz="1400" dirty="0" smtClean="0"/>
              <a:t>as follows </a:t>
            </a:r>
            <a:r>
              <a:rPr lang="en-US" sz="1400" b="1" dirty="0" smtClean="0"/>
              <a:t>P1 P4 </a:t>
            </a:r>
            <a:r>
              <a:rPr lang="en-US" sz="1400" b="1" dirty="0" err="1" smtClean="0"/>
              <a:t>P4</a:t>
            </a:r>
            <a:r>
              <a:rPr lang="en-US" sz="1400" b="1" dirty="0" smtClean="0"/>
              <a:t> P2 </a:t>
            </a:r>
            <a:r>
              <a:rPr lang="en-US" sz="1400" b="1" dirty="0" err="1" smtClean="0"/>
              <a:t>P2</a:t>
            </a:r>
            <a:r>
              <a:rPr lang="en-US" sz="1400" b="1" dirty="0" smtClean="0"/>
              <a:t> </a:t>
            </a:r>
            <a:r>
              <a:rPr lang="en-US" sz="1400" b="1" dirty="0" err="1" smtClean="0"/>
              <a:t>P2</a:t>
            </a:r>
            <a:r>
              <a:rPr lang="en-US" sz="1400" b="1" dirty="0" smtClean="0"/>
              <a:t> P3 </a:t>
            </a:r>
            <a:r>
              <a:rPr lang="en-US" sz="1400" b="1" dirty="0" err="1" smtClean="0"/>
              <a:t>P3</a:t>
            </a:r>
            <a:r>
              <a:rPr lang="en-US" sz="1400" b="1" dirty="0" smtClean="0"/>
              <a:t> </a:t>
            </a:r>
            <a:r>
              <a:rPr lang="en-US" sz="1400" b="1" dirty="0" err="1" smtClean="0"/>
              <a:t>P3</a:t>
            </a:r>
            <a:r>
              <a:rPr lang="en-US" sz="1400" b="1" dirty="0" smtClean="0"/>
              <a:t> </a:t>
            </a:r>
            <a:r>
              <a:rPr lang="en-US" sz="1400" b="1" dirty="0" err="1" smtClean="0"/>
              <a:t>P3</a:t>
            </a:r>
            <a:r>
              <a:rPr lang="en-US" sz="1400" dirty="0" smtClean="0"/>
              <a:t>. Holster pistols and move to right window. </a:t>
            </a:r>
            <a:r>
              <a:rPr lang="en-US" sz="1400" dirty="0"/>
              <a:t>Engage </a:t>
            </a:r>
            <a:r>
              <a:rPr lang="en-US" sz="1400" dirty="0" smtClean="0"/>
              <a:t>rifle targets as follows </a:t>
            </a:r>
            <a:r>
              <a:rPr lang="en-US" sz="1400" b="1" dirty="0" smtClean="0"/>
              <a:t>R1 R4 </a:t>
            </a:r>
            <a:r>
              <a:rPr lang="en-US" sz="1400" b="1" dirty="0" err="1" smtClean="0"/>
              <a:t>R4</a:t>
            </a:r>
            <a:r>
              <a:rPr lang="en-US" sz="1400" b="1" dirty="0" smtClean="0"/>
              <a:t> R2 </a:t>
            </a:r>
            <a:r>
              <a:rPr lang="en-US" sz="1400" b="1" dirty="0" err="1" smtClean="0"/>
              <a:t>R2</a:t>
            </a:r>
            <a:r>
              <a:rPr lang="en-US" sz="1400" b="1" dirty="0" smtClean="0"/>
              <a:t> </a:t>
            </a:r>
            <a:r>
              <a:rPr lang="en-US" sz="1400" b="1" dirty="0" err="1" smtClean="0"/>
              <a:t>R2</a:t>
            </a:r>
            <a:r>
              <a:rPr lang="en-US" sz="1400" b="1" dirty="0" smtClean="0"/>
              <a:t> R3 </a:t>
            </a:r>
            <a:r>
              <a:rPr lang="en-US" sz="1400" b="1" dirty="0" err="1" smtClean="0"/>
              <a:t>R3</a:t>
            </a:r>
            <a:r>
              <a:rPr lang="en-US" sz="1400" b="1" dirty="0" smtClean="0"/>
              <a:t> </a:t>
            </a:r>
            <a:r>
              <a:rPr lang="en-US" sz="1400" b="1" dirty="0" err="1" smtClean="0"/>
              <a:t>R3</a:t>
            </a:r>
            <a:r>
              <a:rPr lang="en-US" sz="1400" b="1" dirty="0" smtClean="0"/>
              <a:t> </a:t>
            </a:r>
            <a:r>
              <a:rPr lang="en-US" sz="1400" b="1" dirty="0" err="1" smtClean="0"/>
              <a:t>R3</a:t>
            </a:r>
            <a:r>
              <a:rPr lang="en-US" sz="1400" dirty="0" smtClean="0"/>
              <a:t>. Restage </a:t>
            </a:r>
            <a:r>
              <a:rPr lang="en-US" sz="1400" dirty="0"/>
              <a:t>rifle open and MT on table</a:t>
            </a:r>
            <a:r>
              <a:rPr lang="en-US" sz="1400" dirty="0" smtClean="0"/>
              <a:t>. Pick up shotgun and engage targets as follows </a:t>
            </a:r>
            <a:r>
              <a:rPr lang="en-US" sz="1400" b="1" dirty="0" smtClean="0"/>
              <a:t>S1 S4 S2 S3</a:t>
            </a:r>
            <a:r>
              <a:rPr lang="en-US" sz="1400" dirty="0" smtClean="0"/>
              <a:t>. Proceed to the unloading table.</a:t>
            </a:r>
            <a:endParaRPr lang="en-US" sz="1200" dirty="0" smtClean="0"/>
          </a:p>
        </p:txBody>
      </p:sp>
      <p:sp>
        <p:nvSpPr>
          <p:cNvPr id="43" name="TextBox 42"/>
          <p:cNvSpPr txBox="1"/>
          <p:nvPr/>
        </p:nvSpPr>
        <p:spPr>
          <a:xfrm>
            <a:off x="2057400" y="2133600"/>
            <a:ext cx="426720" cy="369332"/>
          </a:xfrm>
          <a:prstGeom prst="rect">
            <a:avLst/>
          </a:prstGeom>
          <a:noFill/>
          <a:ln w="25400">
            <a:solidFill>
              <a:schemeClr val="accent1">
                <a:shade val="50000"/>
              </a:schemeClr>
            </a:solidFill>
          </a:ln>
        </p:spPr>
        <p:txBody>
          <a:bodyPr wrap="none" rtlCol="0">
            <a:spAutoFit/>
          </a:bodyPr>
          <a:lstStyle/>
          <a:p>
            <a:r>
              <a:rPr lang="en-US" dirty="0" smtClean="0"/>
              <a:t>R1</a:t>
            </a:r>
            <a:endParaRPr lang="en-US" dirty="0"/>
          </a:p>
        </p:txBody>
      </p:sp>
      <p:sp>
        <p:nvSpPr>
          <p:cNvPr id="55" name="TextBox 54"/>
          <p:cNvSpPr txBox="1"/>
          <p:nvPr/>
        </p:nvSpPr>
        <p:spPr>
          <a:xfrm>
            <a:off x="2590800" y="2133600"/>
            <a:ext cx="426720" cy="369332"/>
          </a:xfrm>
          <a:prstGeom prst="rect">
            <a:avLst/>
          </a:prstGeom>
          <a:noFill/>
          <a:ln w="25400">
            <a:solidFill>
              <a:schemeClr val="accent1">
                <a:shade val="50000"/>
              </a:schemeClr>
            </a:solidFill>
          </a:ln>
        </p:spPr>
        <p:txBody>
          <a:bodyPr wrap="none" rtlCol="0">
            <a:spAutoFit/>
          </a:bodyPr>
          <a:lstStyle/>
          <a:p>
            <a:r>
              <a:rPr lang="en-US" dirty="0" smtClean="0"/>
              <a:t>R2</a:t>
            </a:r>
            <a:endParaRPr lang="en-US" dirty="0"/>
          </a:p>
        </p:txBody>
      </p:sp>
      <p:sp>
        <p:nvSpPr>
          <p:cNvPr id="56" name="TextBox 55"/>
          <p:cNvSpPr txBox="1"/>
          <p:nvPr/>
        </p:nvSpPr>
        <p:spPr>
          <a:xfrm>
            <a:off x="3124200" y="2133600"/>
            <a:ext cx="426720" cy="369332"/>
          </a:xfrm>
          <a:prstGeom prst="rect">
            <a:avLst/>
          </a:prstGeom>
          <a:noFill/>
          <a:ln w="25400">
            <a:solidFill>
              <a:schemeClr val="accent1">
                <a:shade val="50000"/>
              </a:schemeClr>
            </a:solidFill>
          </a:ln>
        </p:spPr>
        <p:txBody>
          <a:bodyPr wrap="none" rtlCol="0">
            <a:spAutoFit/>
          </a:bodyPr>
          <a:lstStyle/>
          <a:p>
            <a:r>
              <a:rPr lang="en-US" dirty="0" smtClean="0"/>
              <a:t>R3</a:t>
            </a:r>
            <a:endParaRPr lang="en-US" dirty="0"/>
          </a:p>
        </p:txBody>
      </p:sp>
      <p:sp>
        <p:nvSpPr>
          <p:cNvPr id="57" name="TextBox 56"/>
          <p:cNvSpPr txBox="1"/>
          <p:nvPr/>
        </p:nvSpPr>
        <p:spPr>
          <a:xfrm>
            <a:off x="533400" y="33528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1</a:t>
            </a:r>
            <a:endParaRPr lang="en-US" dirty="0"/>
          </a:p>
        </p:txBody>
      </p:sp>
      <p:sp>
        <p:nvSpPr>
          <p:cNvPr id="58" name="TextBox 57"/>
          <p:cNvSpPr txBox="1"/>
          <p:nvPr/>
        </p:nvSpPr>
        <p:spPr>
          <a:xfrm>
            <a:off x="1066800" y="33528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2</a:t>
            </a:r>
            <a:endParaRPr lang="en-US" dirty="0"/>
          </a:p>
        </p:txBody>
      </p:sp>
      <p:sp>
        <p:nvSpPr>
          <p:cNvPr id="59" name="TextBox 58"/>
          <p:cNvSpPr txBox="1"/>
          <p:nvPr/>
        </p:nvSpPr>
        <p:spPr>
          <a:xfrm>
            <a:off x="1600200" y="33528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3</a:t>
            </a:r>
            <a:endParaRPr lang="en-US" dirty="0"/>
          </a:p>
        </p:txBody>
      </p:sp>
      <p:sp>
        <p:nvSpPr>
          <p:cNvPr id="60" name="TextBox 59"/>
          <p:cNvSpPr txBox="1"/>
          <p:nvPr/>
        </p:nvSpPr>
        <p:spPr>
          <a:xfrm>
            <a:off x="4419600" y="3338036"/>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1</a:t>
            </a:r>
            <a:endParaRPr lang="en-US" dirty="0"/>
          </a:p>
        </p:txBody>
      </p:sp>
      <p:sp>
        <p:nvSpPr>
          <p:cNvPr id="61" name="TextBox 60"/>
          <p:cNvSpPr txBox="1"/>
          <p:nvPr/>
        </p:nvSpPr>
        <p:spPr>
          <a:xfrm>
            <a:off x="4953000" y="3364468"/>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2</a:t>
            </a:r>
            <a:endParaRPr lang="en-US" dirty="0"/>
          </a:p>
        </p:txBody>
      </p:sp>
      <p:sp>
        <p:nvSpPr>
          <p:cNvPr id="62" name="TextBox 61"/>
          <p:cNvSpPr txBox="1"/>
          <p:nvPr/>
        </p:nvSpPr>
        <p:spPr>
          <a:xfrm>
            <a:off x="533400" y="4572000"/>
            <a:ext cx="1575175" cy="369332"/>
          </a:xfrm>
          <a:prstGeom prst="rect">
            <a:avLst/>
          </a:prstGeom>
          <a:noFill/>
          <a:ln w="25400">
            <a:solidFill>
              <a:schemeClr val="tx1"/>
            </a:solidFill>
          </a:ln>
        </p:spPr>
        <p:txBody>
          <a:bodyPr wrap="none" rtlCol="0">
            <a:spAutoFit/>
          </a:bodyPr>
          <a:lstStyle/>
          <a:p>
            <a:r>
              <a:rPr lang="en-US" dirty="0" smtClean="0"/>
              <a:t>LEFT WINDOW</a:t>
            </a:r>
            <a:endParaRPr lang="en-US" dirty="0"/>
          </a:p>
        </p:txBody>
      </p:sp>
      <p:sp>
        <p:nvSpPr>
          <p:cNvPr id="65" name="TextBox 64"/>
          <p:cNvSpPr txBox="1"/>
          <p:nvPr/>
        </p:nvSpPr>
        <p:spPr>
          <a:xfrm>
            <a:off x="4079849" y="4572000"/>
            <a:ext cx="1177951" cy="369332"/>
          </a:xfrm>
          <a:prstGeom prst="rect">
            <a:avLst/>
          </a:prstGeom>
          <a:noFill/>
          <a:ln w="25400">
            <a:solidFill>
              <a:schemeClr val="tx1"/>
            </a:solidFill>
          </a:ln>
        </p:spPr>
        <p:txBody>
          <a:bodyPr wrap="none" rtlCol="0">
            <a:spAutoFit/>
          </a:bodyPr>
          <a:lstStyle/>
          <a:p>
            <a:r>
              <a:rPr lang="en-US" dirty="0" smtClean="0"/>
              <a:t>DOORWAY</a:t>
            </a:r>
            <a:endParaRPr lang="en-US" dirty="0"/>
          </a:p>
        </p:txBody>
      </p:sp>
      <p:sp>
        <p:nvSpPr>
          <p:cNvPr id="35" name="TextBox 34"/>
          <p:cNvSpPr txBox="1"/>
          <p:nvPr/>
        </p:nvSpPr>
        <p:spPr>
          <a:xfrm>
            <a:off x="802435" y="228600"/>
            <a:ext cx="5378460" cy="369332"/>
          </a:xfrm>
          <a:prstGeom prst="rect">
            <a:avLst/>
          </a:prstGeom>
          <a:noFill/>
        </p:spPr>
        <p:txBody>
          <a:bodyPr wrap="none" rtlCol="0">
            <a:spAutoFit/>
          </a:bodyPr>
          <a:lstStyle/>
          <a:p>
            <a:r>
              <a:rPr lang="en-US" b="1" dirty="0" smtClean="0"/>
              <a:t>Good Guys Posse Gunfight at Dry Gulch Ranch Stage 4 </a:t>
            </a:r>
            <a:endParaRPr lang="en-US" b="1" dirty="0"/>
          </a:p>
        </p:txBody>
      </p:sp>
      <p:sp>
        <p:nvSpPr>
          <p:cNvPr id="23" name="TextBox 22"/>
          <p:cNvSpPr txBox="1"/>
          <p:nvPr/>
        </p:nvSpPr>
        <p:spPr>
          <a:xfrm>
            <a:off x="-1600200" y="3352800"/>
            <a:ext cx="420308" cy="369332"/>
          </a:xfrm>
          <a:prstGeom prst="rect">
            <a:avLst/>
          </a:prstGeom>
          <a:noFill/>
          <a:ln w="25400">
            <a:solidFill>
              <a:schemeClr val="accent1">
                <a:shade val="50000"/>
              </a:schemeClr>
            </a:solidFill>
          </a:ln>
        </p:spPr>
        <p:txBody>
          <a:bodyPr wrap="none" rtlCol="0">
            <a:spAutoFit/>
          </a:bodyPr>
          <a:lstStyle/>
          <a:p>
            <a:r>
              <a:rPr lang="en-US" smtClean="0"/>
              <a:t>P4</a:t>
            </a:r>
            <a:endParaRPr lang="en-US" dirty="0"/>
          </a:p>
        </p:txBody>
      </p:sp>
      <p:sp>
        <p:nvSpPr>
          <p:cNvPr id="24" name="TextBox 23"/>
          <p:cNvSpPr txBox="1"/>
          <p:nvPr/>
        </p:nvSpPr>
        <p:spPr>
          <a:xfrm>
            <a:off x="2234825" y="4572000"/>
            <a:ext cx="1630767" cy="369332"/>
          </a:xfrm>
          <a:prstGeom prst="rect">
            <a:avLst/>
          </a:prstGeom>
          <a:noFill/>
          <a:ln w="25400">
            <a:solidFill>
              <a:schemeClr val="tx1"/>
            </a:solidFill>
          </a:ln>
        </p:spPr>
        <p:txBody>
          <a:bodyPr wrap="none" rtlCol="0">
            <a:spAutoFit/>
          </a:bodyPr>
          <a:lstStyle/>
          <a:p>
            <a:r>
              <a:rPr lang="en-US" dirty="0" smtClean="0"/>
              <a:t>Right WINDOW</a:t>
            </a:r>
            <a:endParaRPr lang="en-US" dirty="0"/>
          </a:p>
        </p:txBody>
      </p:sp>
      <p:sp>
        <p:nvSpPr>
          <p:cNvPr id="25" name="TextBox 24"/>
          <p:cNvSpPr txBox="1"/>
          <p:nvPr/>
        </p:nvSpPr>
        <p:spPr>
          <a:xfrm>
            <a:off x="5433432" y="3352800"/>
            <a:ext cx="407484" cy="369332"/>
          </a:xfrm>
          <a:prstGeom prst="rect">
            <a:avLst/>
          </a:prstGeom>
          <a:noFill/>
          <a:ln w="25400">
            <a:solidFill>
              <a:schemeClr val="accent1">
                <a:shade val="50000"/>
              </a:schemeClr>
            </a:solidFill>
          </a:ln>
        </p:spPr>
        <p:txBody>
          <a:bodyPr wrap="none" rtlCol="0">
            <a:spAutoFit/>
          </a:bodyPr>
          <a:lstStyle/>
          <a:p>
            <a:r>
              <a:rPr lang="en-US" dirty="0" smtClean="0"/>
              <a:t>S3</a:t>
            </a:r>
            <a:endParaRPr lang="en-US" dirty="0"/>
          </a:p>
        </p:txBody>
      </p:sp>
      <p:sp>
        <p:nvSpPr>
          <p:cNvPr id="26" name="TextBox 25"/>
          <p:cNvSpPr txBox="1"/>
          <p:nvPr/>
        </p:nvSpPr>
        <p:spPr>
          <a:xfrm>
            <a:off x="5917116" y="3352800"/>
            <a:ext cx="407484" cy="369332"/>
          </a:xfrm>
          <a:prstGeom prst="rect">
            <a:avLst/>
          </a:prstGeom>
          <a:noFill/>
          <a:ln w="25400">
            <a:solidFill>
              <a:schemeClr val="accent1">
                <a:shade val="50000"/>
              </a:schemeClr>
            </a:solidFill>
          </a:ln>
        </p:spPr>
        <p:txBody>
          <a:bodyPr wrap="none" rtlCol="0">
            <a:spAutoFit/>
          </a:bodyPr>
          <a:lstStyle/>
          <a:p>
            <a:r>
              <a:rPr lang="en-US" dirty="0" smtClean="0"/>
              <a:t>S</a:t>
            </a:r>
            <a:r>
              <a:rPr lang="en-US" dirty="0"/>
              <a:t>4</a:t>
            </a:r>
          </a:p>
        </p:txBody>
      </p:sp>
      <p:sp>
        <p:nvSpPr>
          <p:cNvPr id="28" name="TextBox 27"/>
          <p:cNvSpPr txBox="1"/>
          <p:nvPr/>
        </p:nvSpPr>
        <p:spPr>
          <a:xfrm>
            <a:off x="-2973117" y="4050268"/>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3</a:t>
            </a:r>
            <a:endParaRPr lang="en-US" dirty="0"/>
          </a:p>
        </p:txBody>
      </p:sp>
      <p:sp>
        <p:nvSpPr>
          <p:cNvPr id="30" name="TextBox 29"/>
          <p:cNvSpPr txBox="1"/>
          <p:nvPr/>
        </p:nvSpPr>
        <p:spPr>
          <a:xfrm>
            <a:off x="2133600" y="3352800"/>
            <a:ext cx="420308" cy="369332"/>
          </a:xfrm>
          <a:prstGeom prst="rect">
            <a:avLst/>
          </a:prstGeom>
          <a:noFill/>
          <a:ln w="25400">
            <a:solidFill>
              <a:schemeClr val="accent1">
                <a:shade val="50000"/>
              </a:schemeClr>
            </a:solidFill>
          </a:ln>
        </p:spPr>
        <p:txBody>
          <a:bodyPr wrap="none" rtlCol="0">
            <a:spAutoFit/>
          </a:bodyPr>
          <a:lstStyle/>
          <a:p>
            <a:r>
              <a:rPr lang="en-US" dirty="0" smtClean="0"/>
              <a:t>P4</a:t>
            </a:r>
            <a:endParaRPr lang="en-US" dirty="0"/>
          </a:p>
        </p:txBody>
      </p:sp>
      <p:sp>
        <p:nvSpPr>
          <p:cNvPr id="31" name="TextBox 30"/>
          <p:cNvSpPr txBox="1"/>
          <p:nvPr/>
        </p:nvSpPr>
        <p:spPr>
          <a:xfrm>
            <a:off x="-2362200" y="3124200"/>
            <a:ext cx="420308" cy="369332"/>
          </a:xfrm>
          <a:prstGeom prst="rect">
            <a:avLst/>
          </a:prstGeom>
          <a:noFill/>
          <a:ln w="25400">
            <a:solidFill>
              <a:schemeClr val="accent1">
                <a:shade val="50000"/>
              </a:schemeClr>
            </a:solidFill>
          </a:ln>
        </p:spPr>
        <p:txBody>
          <a:bodyPr wrap="none" rtlCol="0">
            <a:spAutoFit/>
          </a:bodyPr>
          <a:lstStyle/>
          <a:p>
            <a:r>
              <a:rPr lang="en-US" dirty="0" smtClean="0"/>
              <a:t>P5</a:t>
            </a:r>
            <a:endParaRPr lang="en-US" dirty="0"/>
          </a:p>
        </p:txBody>
      </p:sp>
      <p:sp>
        <p:nvSpPr>
          <p:cNvPr id="32" name="TextBox 31"/>
          <p:cNvSpPr txBox="1"/>
          <p:nvPr/>
        </p:nvSpPr>
        <p:spPr>
          <a:xfrm>
            <a:off x="3657600" y="2133600"/>
            <a:ext cx="426720" cy="369332"/>
          </a:xfrm>
          <a:prstGeom prst="rect">
            <a:avLst/>
          </a:prstGeom>
          <a:noFill/>
          <a:ln w="25400">
            <a:solidFill>
              <a:schemeClr val="accent1">
                <a:shade val="50000"/>
              </a:schemeClr>
            </a:solidFill>
          </a:ln>
        </p:spPr>
        <p:txBody>
          <a:bodyPr wrap="none" rtlCol="0">
            <a:spAutoFit/>
          </a:bodyPr>
          <a:lstStyle/>
          <a:p>
            <a:r>
              <a:rPr lang="en-US" dirty="0" smtClean="0"/>
              <a:t>R4</a:t>
            </a:r>
            <a:endParaRPr lang="en-US" dirty="0"/>
          </a:p>
        </p:txBody>
      </p:sp>
      <p:sp>
        <p:nvSpPr>
          <p:cNvPr id="33" name="TextBox 32"/>
          <p:cNvSpPr txBox="1"/>
          <p:nvPr/>
        </p:nvSpPr>
        <p:spPr>
          <a:xfrm>
            <a:off x="-1371600" y="2362200"/>
            <a:ext cx="426720" cy="369332"/>
          </a:xfrm>
          <a:prstGeom prst="rect">
            <a:avLst/>
          </a:prstGeom>
          <a:noFill/>
          <a:ln w="25400">
            <a:solidFill>
              <a:schemeClr val="accent1">
                <a:shade val="50000"/>
              </a:schemeClr>
            </a:solidFill>
          </a:ln>
        </p:spPr>
        <p:txBody>
          <a:bodyPr wrap="none" rtlCol="0">
            <a:spAutoFit/>
          </a:bodyPr>
          <a:lstStyle/>
          <a:p>
            <a:r>
              <a:rPr lang="en-US" dirty="0"/>
              <a:t>R</a:t>
            </a:r>
            <a:r>
              <a:rPr lang="en-US" dirty="0" smtClean="0"/>
              <a:t>5</a:t>
            </a:r>
            <a:endParaRPr lang="en-US" dirty="0"/>
          </a:p>
        </p:txBody>
      </p:sp>
      <p:sp>
        <p:nvSpPr>
          <p:cNvPr id="2" name="TextBox 1"/>
          <p:cNvSpPr txBox="1"/>
          <p:nvPr/>
        </p:nvSpPr>
        <p:spPr>
          <a:xfrm>
            <a:off x="1752600" y="914400"/>
            <a:ext cx="2169761" cy="523220"/>
          </a:xfrm>
          <a:prstGeom prst="rect">
            <a:avLst/>
          </a:prstGeom>
          <a:noFill/>
        </p:spPr>
        <p:txBody>
          <a:bodyPr wrap="none" rtlCol="0">
            <a:spAutoFit/>
          </a:bodyPr>
          <a:lstStyle/>
          <a:p>
            <a:r>
              <a:rPr lang="en-US" sz="2800" b="1" i="1" dirty="0" smtClean="0"/>
              <a:t>“Outside in?”</a:t>
            </a:r>
            <a:endParaRPr lang="en-US" sz="2800" dirty="0"/>
          </a:p>
        </p:txBody>
      </p:sp>
      <p:sp>
        <p:nvSpPr>
          <p:cNvPr id="34" name="TextBox 33"/>
          <p:cNvSpPr txBox="1"/>
          <p:nvPr/>
        </p:nvSpPr>
        <p:spPr>
          <a:xfrm>
            <a:off x="5181600" y="8610600"/>
            <a:ext cx="805349" cy="276999"/>
          </a:xfrm>
          <a:prstGeom prst="rect">
            <a:avLst/>
          </a:prstGeom>
          <a:noFill/>
        </p:spPr>
        <p:txBody>
          <a:bodyPr wrap="none" rtlCol="0">
            <a:spAutoFit/>
          </a:bodyPr>
          <a:lstStyle/>
          <a:p>
            <a:r>
              <a:rPr lang="en-US" sz="1200" dirty="0" smtClean="0"/>
              <a:t>May 2018</a:t>
            </a:r>
            <a:endParaRPr lang="en-US" sz="1200" dirty="0"/>
          </a:p>
        </p:txBody>
      </p:sp>
    </p:spTree>
    <p:extLst>
      <p:ext uri="{BB962C8B-B14F-4D97-AF65-F5344CB8AC3E}">
        <p14:creationId xmlns="" xmlns:p14="http://schemas.microsoft.com/office/powerpoint/2010/main" val="313145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goodguysposse.org/common_clips/GGPLogo-vector-white-beard.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533400"/>
            <a:ext cx="664415" cy="10697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5015484" y="609600"/>
            <a:ext cx="1385316" cy="923330"/>
          </a:xfrm>
          <a:prstGeom prst="rect">
            <a:avLst/>
          </a:prstGeom>
          <a:noFill/>
          <a:ln w="19050">
            <a:solidFill>
              <a:schemeClr val="tx1"/>
            </a:solidFill>
          </a:ln>
        </p:spPr>
        <p:txBody>
          <a:bodyPr wrap="none" rtlCol="0">
            <a:spAutoFit/>
          </a:bodyPr>
          <a:lstStyle/>
          <a:p>
            <a:pPr algn="ctr"/>
            <a:r>
              <a:rPr lang="en-US" b="1" dirty="0" smtClean="0">
                <a:solidFill>
                  <a:srgbClr val="FF0000"/>
                </a:solidFill>
              </a:rPr>
              <a:t>11 – Rifle</a:t>
            </a:r>
          </a:p>
          <a:p>
            <a:pPr algn="ctr"/>
            <a:r>
              <a:rPr lang="en-US" b="1" dirty="0" smtClean="0">
                <a:solidFill>
                  <a:srgbClr val="FF0000"/>
                </a:solidFill>
              </a:rPr>
              <a:t>11- Pistol</a:t>
            </a:r>
          </a:p>
          <a:p>
            <a:pPr algn="ctr"/>
            <a:r>
              <a:rPr lang="en-US" b="1" dirty="0">
                <a:solidFill>
                  <a:srgbClr val="FF0000"/>
                </a:solidFill>
              </a:rPr>
              <a:t>4</a:t>
            </a:r>
            <a:r>
              <a:rPr lang="en-US" b="1" dirty="0" smtClean="0">
                <a:solidFill>
                  <a:srgbClr val="FF0000"/>
                </a:solidFill>
              </a:rPr>
              <a:t>+ - Shotgun</a:t>
            </a:r>
            <a:endParaRPr lang="en-US" b="1" dirty="0">
              <a:solidFill>
                <a:srgbClr val="FF0000"/>
              </a:solidFill>
            </a:endParaRPr>
          </a:p>
        </p:txBody>
      </p:sp>
      <p:sp>
        <p:nvSpPr>
          <p:cNvPr id="5" name="Rectangle 4"/>
          <p:cNvSpPr/>
          <p:nvPr/>
        </p:nvSpPr>
        <p:spPr>
          <a:xfrm>
            <a:off x="405477" y="1650548"/>
            <a:ext cx="6019800" cy="3429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5257800"/>
            <a:ext cx="60198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5400" y="5257801"/>
            <a:ext cx="4243790" cy="646331"/>
          </a:xfrm>
          <a:prstGeom prst="rect">
            <a:avLst/>
          </a:prstGeom>
          <a:noFill/>
        </p:spPr>
        <p:txBody>
          <a:bodyPr wrap="square" rtlCol="0">
            <a:spAutoFit/>
          </a:bodyPr>
          <a:lstStyle/>
          <a:p>
            <a:pPr algn="ctr"/>
            <a:r>
              <a:rPr lang="en-US" dirty="0" smtClean="0"/>
              <a:t>PROCEDURE</a:t>
            </a:r>
          </a:p>
          <a:p>
            <a:pPr algn="ctr"/>
            <a:r>
              <a:rPr lang="en-US" dirty="0" smtClean="0"/>
              <a:t>All Shotgun Targets are engaged until down</a:t>
            </a:r>
            <a:endParaRPr lang="en-US" dirty="0"/>
          </a:p>
        </p:txBody>
      </p:sp>
      <p:sp>
        <p:nvSpPr>
          <p:cNvPr id="8" name="TextBox 7"/>
          <p:cNvSpPr txBox="1"/>
          <p:nvPr/>
        </p:nvSpPr>
        <p:spPr>
          <a:xfrm>
            <a:off x="-1528390" y="8243362"/>
            <a:ext cx="426720" cy="369332"/>
          </a:xfrm>
          <a:prstGeom prst="rect">
            <a:avLst/>
          </a:prstGeom>
          <a:noFill/>
          <a:ln w="25400">
            <a:noFill/>
          </a:ln>
        </p:spPr>
        <p:txBody>
          <a:bodyPr wrap="none" rtlCol="0">
            <a:spAutoFit/>
          </a:bodyPr>
          <a:lstStyle/>
          <a:p>
            <a:r>
              <a:rPr lang="en-US" dirty="0" smtClean="0">
                <a:solidFill>
                  <a:srgbClr val="FFFF00"/>
                </a:solidFill>
              </a:rPr>
              <a:t>R1</a:t>
            </a:r>
            <a:endParaRPr lang="en-US" dirty="0">
              <a:solidFill>
                <a:srgbClr val="FFFF00"/>
              </a:solidFill>
            </a:endParaRPr>
          </a:p>
        </p:txBody>
      </p:sp>
      <p:sp>
        <p:nvSpPr>
          <p:cNvPr id="11" name="TextBox 10"/>
          <p:cNvSpPr txBox="1"/>
          <p:nvPr/>
        </p:nvSpPr>
        <p:spPr>
          <a:xfrm>
            <a:off x="-3540253" y="3352800"/>
            <a:ext cx="420308" cy="369332"/>
          </a:xfrm>
          <a:prstGeom prst="rect">
            <a:avLst/>
          </a:prstGeom>
          <a:noFill/>
          <a:ln w="25400">
            <a:noFill/>
          </a:ln>
        </p:spPr>
        <p:txBody>
          <a:bodyPr wrap="none" rtlCol="0">
            <a:spAutoFit/>
          </a:bodyPr>
          <a:lstStyle/>
          <a:p>
            <a:r>
              <a:rPr lang="en-US" dirty="0"/>
              <a:t>P</a:t>
            </a:r>
            <a:r>
              <a:rPr lang="en-US" dirty="0" smtClean="0"/>
              <a:t>1</a:t>
            </a:r>
            <a:endParaRPr lang="en-US" dirty="0"/>
          </a:p>
        </p:txBody>
      </p:sp>
      <p:sp>
        <p:nvSpPr>
          <p:cNvPr id="12" name="TextBox 11"/>
          <p:cNvSpPr txBox="1"/>
          <p:nvPr/>
        </p:nvSpPr>
        <p:spPr>
          <a:xfrm>
            <a:off x="-3043745" y="3352800"/>
            <a:ext cx="420308" cy="369332"/>
          </a:xfrm>
          <a:prstGeom prst="rect">
            <a:avLst/>
          </a:prstGeom>
          <a:noFill/>
          <a:ln w="25400">
            <a:noFill/>
          </a:ln>
        </p:spPr>
        <p:txBody>
          <a:bodyPr wrap="none" rtlCol="0">
            <a:spAutoFit/>
          </a:bodyPr>
          <a:lstStyle/>
          <a:p>
            <a:r>
              <a:rPr lang="en-US" dirty="0"/>
              <a:t>P</a:t>
            </a:r>
            <a:r>
              <a:rPr lang="en-US" dirty="0" smtClean="0"/>
              <a:t>2</a:t>
            </a:r>
            <a:endParaRPr lang="en-US" dirty="0"/>
          </a:p>
        </p:txBody>
      </p:sp>
      <p:sp>
        <p:nvSpPr>
          <p:cNvPr id="13" name="TextBox 12"/>
          <p:cNvSpPr txBox="1"/>
          <p:nvPr/>
        </p:nvSpPr>
        <p:spPr>
          <a:xfrm>
            <a:off x="-2549653" y="3352800"/>
            <a:ext cx="420308" cy="369332"/>
          </a:xfrm>
          <a:prstGeom prst="rect">
            <a:avLst/>
          </a:prstGeom>
          <a:noFill/>
          <a:ln w="25400">
            <a:noFill/>
          </a:ln>
        </p:spPr>
        <p:txBody>
          <a:bodyPr wrap="none" rtlCol="0">
            <a:spAutoFit/>
          </a:bodyPr>
          <a:lstStyle/>
          <a:p>
            <a:r>
              <a:rPr lang="en-US" dirty="0"/>
              <a:t>P</a:t>
            </a:r>
            <a:r>
              <a:rPr lang="en-US" dirty="0" smtClean="0"/>
              <a:t>3</a:t>
            </a:r>
            <a:endParaRPr lang="en-US" dirty="0"/>
          </a:p>
        </p:txBody>
      </p:sp>
      <p:sp>
        <p:nvSpPr>
          <p:cNvPr id="14" name="TextBox 13"/>
          <p:cNvSpPr txBox="1"/>
          <p:nvPr/>
        </p:nvSpPr>
        <p:spPr>
          <a:xfrm>
            <a:off x="7871832" y="3048000"/>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1</a:t>
            </a:r>
            <a:endParaRPr lang="en-US" dirty="0"/>
          </a:p>
        </p:txBody>
      </p:sp>
      <p:sp>
        <p:nvSpPr>
          <p:cNvPr id="15" name="TextBox 14"/>
          <p:cNvSpPr txBox="1"/>
          <p:nvPr/>
        </p:nvSpPr>
        <p:spPr>
          <a:xfrm>
            <a:off x="8355516" y="3048000"/>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2</a:t>
            </a:r>
            <a:endParaRPr lang="en-US" dirty="0"/>
          </a:p>
        </p:txBody>
      </p:sp>
      <p:sp>
        <p:nvSpPr>
          <p:cNvPr id="16" name="TextBox 15"/>
          <p:cNvSpPr txBox="1"/>
          <p:nvPr/>
        </p:nvSpPr>
        <p:spPr>
          <a:xfrm>
            <a:off x="-1632837" y="5815058"/>
            <a:ext cx="746936" cy="369332"/>
          </a:xfrm>
          <a:prstGeom prst="rect">
            <a:avLst/>
          </a:prstGeom>
          <a:noFill/>
          <a:ln w="25400">
            <a:solidFill>
              <a:schemeClr val="tx1"/>
            </a:solidFill>
          </a:ln>
        </p:spPr>
        <p:txBody>
          <a:bodyPr wrap="none" rtlCol="0">
            <a:spAutoFit/>
          </a:bodyPr>
          <a:lstStyle/>
          <a:p>
            <a:r>
              <a:rPr lang="en-US" dirty="0" smtClean="0"/>
              <a:t>TABLE</a:t>
            </a:r>
            <a:endParaRPr lang="en-US" dirty="0"/>
          </a:p>
        </p:txBody>
      </p:sp>
      <p:sp>
        <p:nvSpPr>
          <p:cNvPr id="17" name="TextBox 16"/>
          <p:cNvSpPr txBox="1"/>
          <p:nvPr/>
        </p:nvSpPr>
        <p:spPr>
          <a:xfrm>
            <a:off x="-3429000" y="2356977"/>
            <a:ext cx="426720" cy="369332"/>
          </a:xfrm>
          <a:prstGeom prst="rect">
            <a:avLst/>
          </a:prstGeom>
          <a:noFill/>
          <a:ln w="25400">
            <a:noFill/>
          </a:ln>
        </p:spPr>
        <p:txBody>
          <a:bodyPr wrap="none" rtlCol="0">
            <a:spAutoFit/>
          </a:bodyPr>
          <a:lstStyle/>
          <a:p>
            <a:r>
              <a:rPr lang="en-US" dirty="0" smtClean="0">
                <a:solidFill>
                  <a:schemeClr val="bg1"/>
                </a:solidFill>
              </a:rPr>
              <a:t>R4</a:t>
            </a:r>
            <a:endParaRPr lang="en-US" dirty="0">
              <a:solidFill>
                <a:schemeClr val="bg1"/>
              </a:solidFill>
            </a:endParaRPr>
          </a:p>
        </p:txBody>
      </p:sp>
      <p:sp>
        <p:nvSpPr>
          <p:cNvPr id="18" name="TextBox 17"/>
          <p:cNvSpPr txBox="1"/>
          <p:nvPr/>
        </p:nvSpPr>
        <p:spPr>
          <a:xfrm>
            <a:off x="-2053145" y="3352800"/>
            <a:ext cx="420308" cy="369332"/>
          </a:xfrm>
          <a:prstGeom prst="rect">
            <a:avLst/>
          </a:prstGeom>
          <a:noFill/>
          <a:ln w="25400">
            <a:noFill/>
          </a:ln>
        </p:spPr>
        <p:txBody>
          <a:bodyPr wrap="none" rtlCol="0">
            <a:spAutoFit/>
          </a:bodyPr>
          <a:lstStyle/>
          <a:p>
            <a:r>
              <a:rPr lang="en-US" dirty="0" smtClean="0"/>
              <a:t>P4</a:t>
            </a:r>
            <a:endParaRPr lang="en-US" dirty="0"/>
          </a:p>
        </p:txBody>
      </p:sp>
      <p:sp>
        <p:nvSpPr>
          <p:cNvPr id="20" name="TextBox 19"/>
          <p:cNvSpPr txBox="1"/>
          <p:nvPr/>
        </p:nvSpPr>
        <p:spPr>
          <a:xfrm>
            <a:off x="2438400" y="4648200"/>
            <a:ext cx="1177951" cy="369332"/>
          </a:xfrm>
          <a:prstGeom prst="rect">
            <a:avLst/>
          </a:prstGeom>
          <a:noFill/>
          <a:ln w="25400">
            <a:solidFill>
              <a:schemeClr val="tx1"/>
            </a:solidFill>
          </a:ln>
        </p:spPr>
        <p:txBody>
          <a:bodyPr wrap="none" rtlCol="0">
            <a:spAutoFit/>
          </a:bodyPr>
          <a:lstStyle/>
          <a:p>
            <a:r>
              <a:rPr lang="en-US" dirty="0" smtClean="0"/>
              <a:t>DOORWAY</a:t>
            </a:r>
            <a:endParaRPr lang="en-US" dirty="0"/>
          </a:p>
        </p:txBody>
      </p:sp>
      <p:sp>
        <p:nvSpPr>
          <p:cNvPr id="25" name="TextBox 24"/>
          <p:cNvSpPr txBox="1"/>
          <p:nvPr/>
        </p:nvSpPr>
        <p:spPr>
          <a:xfrm>
            <a:off x="1066800" y="8610600"/>
            <a:ext cx="2329933" cy="369332"/>
          </a:xfrm>
          <a:prstGeom prst="rect">
            <a:avLst/>
          </a:prstGeom>
          <a:noFill/>
        </p:spPr>
        <p:txBody>
          <a:bodyPr wrap="none" rtlCol="0">
            <a:spAutoFit/>
          </a:bodyPr>
          <a:lstStyle/>
          <a:p>
            <a:r>
              <a:rPr lang="en-US" b="1" dirty="0" smtClean="0">
                <a:solidFill>
                  <a:srgbClr val="FF0000"/>
                </a:solidFill>
              </a:rPr>
              <a:t>Stages by Old B C Coot</a:t>
            </a:r>
            <a:endParaRPr lang="en-US" b="1" dirty="0">
              <a:solidFill>
                <a:srgbClr val="FF0000"/>
              </a:solidFill>
            </a:endParaRPr>
          </a:p>
        </p:txBody>
      </p:sp>
      <p:pic>
        <p:nvPicPr>
          <p:cNvPr id="30" name="Picture 29"/>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2149294" y="1752600"/>
            <a:ext cx="541317" cy="814235"/>
          </a:xfrm>
          <a:prstGeom prst="rect">
            <a:avLst/>
          </a:prstGeom>
        </p:spPr>
      </p:pic>
      <p:pic>
        <p:nvPicPr>
          <p:cNvPr id="31" name="Picture 30"/>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3023151" y="1973459"/>
            <a:ext cx="541317" cy="902298"/>
          </a:xfrm>
          <a:prstGeom prst="rect">
            <a:avLst/>
          </a:prstGeom>
        </p:spPr>
      </p:pic>
      <p:pic>
        <p:nvPicPr>
          <p:cNvPr id="32" name="Picture 31"/>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973651" y="6518291"/>
            <a:ext cx="541317" cy="814235"/>
          </a:xfrm>
          <a:prstGeom prst="rect">
            <a:avLst/>
          </a:prstGeom>
        </p:spPr>
      </p:pic>
      <p:pic>
        <p:nvPicPr>
          <p:cNvPr id="33" name="Picture 32"/>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3581400" y="3757765"/>
            <a:ext cx="541317" cy="814235"/>
          </a:xfrm>
          <a:prstGeom prst="rect">
            <a:avLst/>
          </a:prstGeom>
        </p:spPr>
      </p:pic>
      <p:pic>
        <p:nvPicPr>
          <p:cNvPr id="34" name="Picture 33"/>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2061062" y="3746097"/>
            <a:ext cx="541317" cy="814235"/>
          </a:xfrm>
          <a:prstGeom prst="rect">
            <a:avLst/>
          </a:prstGeom>
        </p:spPr>
      </p:pic>
      <p:pic>
        <p:nvPicPr>
          <p:cNvPr id="35" name="Picture 34"/>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2592117" y="3757765"/>
            <a:ext cx="541317" cy="814235"/>
          </a:xfrm>
          <a:prstGeom prst="rect">
            <a:avLst/>
          </a:prstGeom>
        </p:spPr>
      </p:pic>
      <p:pic>
        <p:nvPicPr>
          <p:cNvPr id="36" name="Picture 35"/>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3078480" y="3757765"/>
            <a:ext cx="541317" cy="814235"/>
          </a:xfrm>
          <a:prstGeom prst="rect">
            <a:avLst/>
          </a:prstGeom>
        </p:spPr>
      </p:pic>
      <p:sp>
        <p:nvSpPr>
          <p:cNvPr id="45" name="TextBox 44"/>
          <p:cNvSpPr txBox="1"/>
          <p:nvPr/>
        </p:nvSpPr>
        <p:spPr>
          <a:xfrm>
            <a:off x="7186032" y="3657600"/>
            <a:ext cx="407484" cy="369332"/>
          </a:xfrm>
          <a:prstGeom prst="rect">
            <a:avLst/>
          </a:prstGeom>
          <a:noFill/>
          <a:ln w="25400">
            <a:solidFill>
              <a:schemeClr val="accent1">
                <a:shade val="50000"/>
              </a:schemeClr>
            </a:solidFill>
          </a:ln>
        </p:spPr>
        <p:txBody>
          <a:bodyPr wrap="none" rtlCol="0">
            <a:spAutoFit/>
          </a:bodyPr>
          <a:lstStyle/>
          <a:p>
            <a:r>
              <a:rPr lang="en-US" dirty="0" smtClean="0"/>
              <a:t>S3</a:t>
            </a:r>
            <a:endParaRPr lang="en-US" dirty="0"/>
          </a:p>
        </p:txBody>
      </p:sp>
      <p:sp>
        <p:nvSpPr>
          <p:cNvPr id="46" name="TextBox 45"/>
          <p:cNvSpPr txBox="1"/>
          <p:nvPr/>
        </p:nvSpPr>
        <p:spPr>
          <a:xfrm>
            <a:off x="4191000" y="1752600"/>
            <a:ext cx="426720" cy="369332"/>
          </a:xfrm>
          <a:prstGeom prst="rect">
            <a:avLst/>
          </a:prstGeom>
          <a:noFill/>
          <a:ln w="25400">
            <a:solidFill>
              <a:schemeClr val="accent1">
                <a:shade val="50000"/>
              </a:schemeClr>
            </a:solidFill>
          </a:ln>
        </p:spPr>
        <p:txBody>
          <a:bodyPr wrap="none" rtlCol="0">
            <a:spAutoFit/>
          </a:bodyPr>
          <a:lstStyle/>
          <a:p>
            <a:r>
              <a:rPr lang="en-US" dirty="0" smtClean="0"/>
              <a:t>R6</a:t>
            </a:r>
            <a:endParaRPr lang="en-US" dirty="0"/>
          </a:p>
        </p:txBody>
      </p:sp>
      <p:sp>
        <p:nvSpPr>
          <p:cNvPr id="52" name="TextBox 51"/>
          <p:cNvSpPr txBox="1"/>
          <p:nvPr/>
        </p:nvSpPr>
        <p:spPr>
          <a:xfrm>
            <a:off x="478585" y="5867400"/>
            <a:ext cx="5642679" cy="2462213"/>
          </a:xfrm>
          <a:prstGeom prst="rect">
            <a:avLst/>
          </a:prstGeom>
          <a:noFill/>
        </p:spPr>
        <p:txBody>
          <a:bodyPr wrap="square" rtlCol="0">
            <a:spAutoFit/>
          </a:bodyPr>
          <a:lstStyle/>
          <a:p>
            <a:r>
              <a:rPr lang="en-US" sz="1400" dirty="0" smtClean="0"/>
              <a:t>Pistols loaded five rounds each holstered. Rifle, ten  rounds, hammer down on MT chamber staged on Table 2 and shotgun open and MT stage d on Table 1. Starting position at window with arms folded. Say the line </a:t>
            </a:r>
            <a:r>
              <a:rPr lang="en-US" sz="1400" b="1" i="1" dirty="0" smtClean="0"/>
              <a:t>“I knew I should have bought that </a:t>
            </a:r>
            <a:r>
              <a:rPr lang="en-US" sz="1400" b="1" i="1" dirty="0" err="1" smtClean="0"/>
              <a:t>Walch</a:t>
            </a:r>
            <a:r>
              <a:rPr lang="en-US" sz="1400" b="1" i="1" dirty="0" smtClean="0"/>
              <a:t> Navy!”</a:t>
            </a:r>
          </a:p>
          <a:p>
            <a:r>
              <a:rPr lang="en-US" sz="1400" dirty="0" smtClean="0"/>
              <a:t>ATB Engage pistol targets </a:t>
            </a:r>
            <a:r>
              <a:rPr lang="en-US" sz="1400" b="1" dirty="0" smtClean="0"/>
              <a:t>P1 to P5 in a DOUBLE TAP SWEEP LEFT TO RIGHT RELOAD ONE BULLET AND ENGAGE P6</a:t>
            </a:r>
            <a:r>
              <a:rPr lang="en-US" sz="1400" dirty="0" smtClean="0"/>
              <a:t>. Holster pistols. Retrieve shotgun and move to table 2 restage shotgun on table 2 pick up rifle and engage targets </a:t>
            </a:r>
            <a:r>
              <a:rPr lang="en-US" sz="1400" b="1" dirty="0" smtClean="0"/>
              <a:t>R1 to R5 in a DOUBLE TAP SWEEP LEFT TO RIGHT RELOAD ONE BULLET AND ENGAGE R6. </a:t>
            </a:r>
            <a:r>
              <a:rPr lang="en-US" sz="1400" dirty="0" smtClean="0"/>
              <a:t>Restage rifle on table 2 open and MT</a:t>
            </a:r>
            <a:r>
              <a:rPr lang="en-US" sz="1400" b="1" dirty="0" smtClean="0"/>
              <a:t>. </a:t>
            </a:r>
            <a:r>
              <a:rPr lang="en-US" sz="1400" dirty="0" smtClean="0"/>
              <a:t>Retrieve shotgun and engage targets in a left to right sweep.</a:t>
            </a:r>
            <a:r>
              <a:rPr lang="en-US" sz="1400" b="1" dirty="0" smtClean="0"/>
              <a:t> </a:t>
            </a:r>
            <a:r>
              <a:rPr lang="en-US" sz="1400" dirty="0" smtClean="0"/>
              <a:t>Proceed to unloading table. </a:t>
            </a:r>
            <a:endParaRPr lang="en-US" dirty="0"/>
          </a:p>
        </p:txBody>
      </p:sp>
      <p:sp>
        <p:nvSpPr>
          <p:cNvPr id="42" name="TextBox 41"/>
          <p:cNvSpPr txBox="1"/>
          <p:nvPr/>
        </p:nvSpPr>
        <p:spPr>
          <a:xfrm>
            <a:off x="802435" y="228600"/>
            <a:ext cx="5378460" cy="369332"/>
          </a:xfrm>
          <a:prstGeom prst="rect">
            <a:avLst/>
          </a:prstGeom>
          <a:noFill/>
        </p:spPr>
        <p:txBody>
          <a:bodyPr wrap="none" rtlCol="0">
            <a:spAutoFit/>
          </a:bodyPr>
          <a:lstStyle/>
          <a:p>
            <a:r>
              <a:rPr lang="en-US" b="1" dirty="0" smtClean="0"/>
              <a:t>Good Guys Posse Gunfight at Dry Gulch Ranch Stage </a:t>
            </a:r>
            <a:r>
              <a:rPr lang="en-US" b="1" dirty="0"/>
              <a:t>5</a:t>
            </a:r>
            <a:r>
              <a:rPr lang="en-US" b="1" dirty="0" smtClean="0"/>
              <a:t> </a:t>
            </a:r>
            <a:endParaRPr lang="en-US" b="1" dirty="0"/>
          </a:p>
        </p:txBody>
      </p:sp>
      <p:sp>
        <p:nvSpPr>
          <p:cNvPr id="38" name="TextBox 37"/>
          <p:cNvSpPr txBox="1"/>
          <p:nvPr/>
        </p:nvSpPr>
        <p:spPr>
          <a:xfrm>
            <a:off x="609600" y="32004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1</a:t>
            </a:r>
            <a:endParaRPr lang="en-US" dirty="0"/>
          </a:p>
        </p:txBody>
      </p:sp>
      <p:sp>
        <p:nvSpPr>
          <p:cNvPr id="41" name="TextBox 40"/>
          <p:cNvSpPr txBox="1"/>
          <p:nvPr/>
        </p:nvSpPr>
        <p:spPr>
          <a:xfrm>
            <a:off x="1066800" y="32004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2</a:t>
            </a:r>
            <a:endParaRPr lang="en-US" dirty="0"/>
          </a:p>
        </p:txBody>
      </p:sp>
      <p:sp>
        <p:nvSpPr>
          <p:cNvPr id="43" name="TextBox 42"/>
          <p:cNvSpPr txBox="1"/>
          <p:nvPr/>
        </p:nvSpPr>
        <p:spPr>
          <a:xfrm>
            <a:off x="1524000" y="3200400"/>
            <a:ext cx="420308" cy="369332"/>
          </a:xfrm>
          <a:prstGeom prst="rect">
            <a:avLst/>
          </a:prstGeom>
          <a:noFill/>
          <a:ln w="25400">
            <a:solidFill>
              <a:schemeClr val="accent1">
                <a:shade val="50000"/>
              </a:schemeClr>
            </a:solidFill>
          </a:ln>
        </p:spPr>
        <p:txBody>
          <a:bodyPr wrap="none" rtlCol="0">
            <a:spAutoFit/>
          </a:bodyPr>
          <a:lstStyle/>
          <a:p>
            <a:r>
              <a:rPr lang="en-US" dirty="0"/>
              <a:t>P</a:t>
            </a:r>
            <a:r>
              <a:rPr lang="en-US" dirty="0" smtClean="0"/>
              <a:t>3</a:t>
            </a:r>
            <a:endParaRPr lang="en-US" dirty="0"/>
          </a:p>
        </p:txBody>
      </p:sp>
      <p:sp>
        <p:nvSpPr>
          <p:cNvPr id="44" name="TextBox 43"/>
          <p:cNvSpPr txBox="1"/>
          <p:nvPr/>
        </p:nvSpPr>
        <p:spPr>
          <a:xfrm>
            <a:off x="1981200" y="3200400"/>
            <a:ext cx="420308" cy="369332"/>
          </a:xfrm>
          <a:prstGeom prst="rect">
            <a:avLst/>
          </a:prstGeom>
          <a:noFill/>
          <a:ln w="25400">
            <a:solidFill>
              <a:schemeClr val="accent1">
                <a:shade val="50000"/>
              </a:schemeClr>
            </a:solidFill>
          </a:ln>
        </p:spPr>
        <p:txBody>
          <a:bodyPr wrap="none" rtlCol="0">
            <a:spAutoFit/>
          </a:bodyPr>
          <a:lstStyle/>
          <a:p>
            <a:r>
              <a:rPr lang="en-US" smtClean="0"/>
              <a:t>P4</a:t>
            </a:r>
            <a:endParaRPr lang="en-US" dirty="0"/>
          </a:p>
        </p:txBody>
      </p:sp>
      <p:sp>
        <p:nvSpPr>
          <p:cNvPr id="47" name="TextBox 46"/>
          <p:cNvSpPr txBox="1"/>
          <p:nvPr/>
        </p:nvSpPr>
        <p:spPr>
          <a:xfrm>
            <a:off x="762000" y="4648200"/>
            <a:ext cx="1094274" cy="369332"/>
          </a:xfrm>
          <a:prstGeom prst="rect">
            <a:avLst/>
          </a:prstGeom>
          <a:noFill/>
          <a:ln w="25400">
            <a:solidFill>
              <a:schemeClr val="tx1"/>
            </a:solidFill>
          </a:ln>
        </p:spPr>
        <p:txBody>
          <a:bodyPr wrap="none" rtlCol="0">
            <a:spAutoFit/>
          </a:bodyPr>
          <a:lstStyle/>
          <a:p>
            <a:r>
              <a:rPr lang="en-US" dirty="0" smtClean="0"/>
              <a:t>WINDOW</a:t>
            </a:r>
            <a:endParaRPr lang="en-US" dirty="0"/>
          </a:p>
        </p:txBody>
      </p:sp>
      <p:pic>
        <p:nvPicPr>
          <p:cNvPr id="49" name="Picture 48"/>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1501613" y="1875012"/>
            <a:ext cx="541317" cy="814235"/>
          </a:xfrm>
          <a:prstGeom prst="rect">
            <a:avLst/>
          </a:prstGeom>
        </p:spPr>
      </p:pic>
      <p:sp>
        <p:nvSpPr>
          <p:cNvPr id="51" name="TextBox 50"/>
          <p:cNvSpPr txBox="1"/>
          <p:nvPr/>
        </p:nvSpPr>
        <p:spPr>
          <a:xfrm>
            <a:off x="2438400" y="3200400"/>
            <a:ext cx="420308" cy="369332"/>
          </a:xfrm>
          <a:prstGeom prst="rect">
            <a:avLst/>
          </a:prstGeom>
          <a:noFill/>
          <a:ln w="25400">
            <a:solidFill>
              <a:schemeClr val="accent1">
                <a:shade val="50000"/>
              </a:schemeClr>
            </a:solidFill>
          </a:ln>
        </p:spPr>
        <p:txBody>
          <a:bodyPr wrap="none" rtlCol="0">
            <a:spAutoFit/>
          </a:bodyPr>
          <a:lstStyle/>
          <a:p>
            <a:r>
              <a:rPr lang="en-US" dirty="0" smtClean="0"/>
              <a:t>P5</a:t>
            </a:r>
            <a:endParaRPr lang="en-US" dirty="0"/>
          </a:p>
        </p:txBody>
      </p:sp>
      <p:sp>
        <p:nvSpPr>
          <p:cNvPr id="9" name="TextBox 8"/>
          <p:cNvSpPr txBox="1"/>
          <p:nvPr/>
        </p:nvSpPr>
        <p:spPr>
          <a:xfrm>
            <a:off x="-934197" y="6758644"/>
            <a:ext cx="426720" cy="369332"/>
          </a:xfrm>
          <a:prstGeom prst="rect">
            <a:avLst/>
          </a:prstGeom>
          <a:noFill/>
          <a:ln w="25400">
            <a:noFill/>
          </a:ln>
        </p:spPr>
        <p:txBody>
          <a:bodyPr wrap="none" rtlCol="0">
            <a:spAutoFit/>
          </a:bodyPr>
          <a:lstStyle/>
          <a:p>
            <a:r>
              <a:rPr lang="en-US" dirty="0">
                <a:solidFill>
                  <a:schemeClr val="bg1"/>
                </a:solidFill>
              </a:rPr>
              <a:t>R</a:t>
            </a:r>
            <a:r>
              <a:rPr lang="en-US" dirty="0" smtClean="0">
                <a:solidFill>
                  <a:schemeClr val="bg1"/>
                </a:solidFill>
              </a:rPr>
              <a:t>2</a:t>
            </a:r>
            <a:endParaRPr lang="en-US" dirty="0">
              <a:solidFill>
                <a:schemeClr val="bg1"/>
              </a:solidFill>
            </a:endParaRPr>
          </a:p>
        </p:txBody>
      </p:sp>
      <p:sp>
        <p:nvSpPr>
          <p:cNvPr id="53" name="TextBox 52"/>
          <p:cNvSpPr txBox="1"/>
          <p:nvPr/>
        </p:nvSpPr>
        <p:spPr>
          <a:xfrm>
            <a:off x="-1511023" y="8203973"/>
            <a:ext cx="426720" cy="369332"/>
          </a:xfrm>
          <a:prstGeom prst="rect">
            <a:avLst/>
          </a:prstGeom>
          <a:noFill/>
          <a:ln w="25400">
            <a:noFill/>
          </a:ln>
        </p:spPr>
        <p:txBody>
          <a:bodyPr wrap="none" rtlCol="0">
            <a:spAutoFit/>
          </a:bodyPr>
          <a:lstStyle/>
          <a:p>
            <a:r>
              <a:rPr lang="en-US" dirty="0" smtClean="0">
                <a:solidFill>
                  <a:schemeClr val="bg1"/>
                </a:solidFill>
              </a:rPr>
              <a:t>R1</a:t>
            </a:r>
            <a:endParaRPr lang="en-US" dirty="0">
              <a:solidFill>
                <a:schemeClr val="bg1"/>
              </a:solidFill>
            </a:endParaRPr>
          </a:p>
        </p:txBody>
      </p:sp>
      <p:sp>
        <p:nvSpPr>
          <p:cNvPr id="54" name="TextBox 53"/>
          <p:cNvSpPr txBox="1"/>
          <p:nvPr/>
        </p:nvSpPr>
        <p:spPr>
          <a:xfrm>
            <a:off x="-2964337" y="2211593"/>
            <a:ext cx="426720" cy="369332"/>
          </a:xfrm>
          <a:prstGeom prst="rect">
            <a:avLst/>
          </a:prstGeom>
          <a:noFill/>
          <a:ln w="25400">
            <a:noFill/>
          </a:ln>
        </p:spPr>
        <p:txBody>
          <a:bodyPr wrap="none" rtlCol="0">
            <a:spAutoFit/>
          </a:bodyPr>
          <a:lstStyle/>
          <a:p>
            <a:r>
              <a:rPr lang="en-US" dirty="0">
                <a:solidFill>
                  <a:schemeClr val="bg1"/>
                </a:solidFill>
              </a:rPr>
              <a:t>R</a:t>
            </a:r>
            <a:r>
              <a:rPr lang="en-US" dirty="0" smtClean="0">
                <a:solidFill>
                  <a:schemeClr val="bg1"/>
                </a:solidFill>
              </a:rPr>
              <a:t>3</a:t>
            </a:r>
            <a:endParaRPr lang="en-US" dirty="0">
              <a:solidFill>
                <a:schemeClr val="bg1"/>
              </a:solidFill>
            </a:endParaRPr>
          </a:p>
        </p:txBody>
      </p:sp>
      <p:sp>
        <p:nvSpPr>
          <p:cNvPr id="55" name="TextBox 54"/>
          <p:cNvSpPr txBox="1"/>
          <p:nvPr/>
        </p:nvSpPr>
        <p:spPr>
          <a:xfrm>
            <a:off x="-2204880" y="1916668"/>
            <a:ext cx="426720" cy="369332"/>
          </a:xfrm>
          <a:prstGeom prst="rect">
            <a:avLst/>
          </a:prstGeom>
          <a:noFill/>
          <a:ln w="25400">
            <a:noFill/>
          </a:ln>
        </p:spPr>
        <p:txBody>
          <a:bodyPr wrap="none" rtlCol="0">
            <a:spAutoFit/>
          </a:bodyPr>
          <a:lstStyle/>
          <a:p>
            <a:r>
              <a:rPr lang="en-US" dirty="0">
                <a:solidFill>
                  <a:schemeClr val="bg1"/>
                </a:solidFill>
              </a:rPr>
              <a:t>R</a:t>
            </a:r>
            <a:r>
              <a:rPr lang="en-US" dirty="0" smtClean="0">
                <a:solidFill>
                  <a:schemeClr val="bg1"/>
                </a:solidFill>
              </a:rPr>
              <a:t>4</a:t>
            </a:r>
            <a:endParaRPr lang="en-US" dirty="0">
              <a:solidFill>
                <a:schemeClr val="bg1"/>
              </a:solidFill>
            </a:endParaRPr>
          </a:p>
        </p:txBody>
      </p:sp>
      <p:sp>
        <p:nvSpPr>
          <p:cNvPr id="56" name="TextBox 55"/>
          <p:cNvSpPr txBox="1"/>
          <p:nvPr/>
        </p:nvSpPr>
        <p:spPr>
          <a:xfrm>
            <a:off x="-1519080" y="2113442"/>
            <a:ext cx="426720" cy="369332"/>
          </a:xfrm>
          <a:prstGeom prst="rect">
            <a:avLst/>
          </a:prstGeom>
          <a:noFill/>
          <a:ln w="25400">
            <a:noFill/>
          </a:ln>
        </p:spPr>
        <p:txBody>
          <a:bodyPr wrap="none" rtlCol="0">
            <a:spAutoFit/>
          </a:bodyPr>
          <a:lstStyle/>
          <a:p>
            <a:r>
              <a:rPr lang="en-US" dirty="0">
                <a:solidFill>
                  <a:schemeClr val="bg1"/>
                </a:solidFill>
              </a:rPr>
              <a:t>R</a:t>
            </a:r>
            <a:r>
              <a:rPr lang="en-US" dirty="0" smtClean="0">
                <a:solidFill>
                  <a:schemeClr val="bg1"/>
                </a:solidFill>
              </a:rPr>
              <a:t>5</a:t>
            </a:r>
            <a:endParaRPr lang="en-US" dirty="0">
              <a:solidFill>
                <a:schemeClr val="bg1"/>
              </a:solidFill>
            </a:endParaRPr>
          </a:p>
        </p:txBody>
      </p:sp>
      <p:sp>
        <p:nvSpPr>
          <p:cNvPr id="57" name="TextBox 56"/>
          <p:cNvSpPr txBox="1"/>
          <p:nvPr/>
        </p:nvSpPr>
        <p:spPr>
          <a:xfrm>
            <a:off x="1524000" y="2819400"/>
            <a:ext cx="420308" cy="369332"/>
          </a:xfrm>
          <a:prstGeom prst="rect">
            <a:avLst/>
          </a:prstGeom>
          <a:noFill/>
          <a:ln w="25400">
            <a:solidFill>
              <a:schemeClr val="accent1">
                <a:shade val="50000"/>
              </a:schemeClr>
            </a:solidFill>
          </a:ln>
        </p:spPr>
        <p:txBody>
          <a:bodyPr wrap="none" rtlCol="0">
            <a:spAutoFit/>
          </a:bodyPr>
          <a:lstStyle/>
          <a:p>
            <a:r>
              <a:rPr lang="en-US" dirty="0" smtClean="0"/>
              <a:t>P6</a:t>
            </a:r>
            <a:endParaRPr lang="en-US" dirty="0"/>
          </a:p>
        </p:txBody>
      </p:sp>
      <p:sp>
        <p:nvSpPr>
          <p:cNvPr id="59" name="TextBox 58"/>
          <p:cNvSpPr txBox="1"/>
          <p:nvPr/>
        </p:nvSpPr>
        <p:spPr>
          <a:xfrm>
            <a:off x="3733800" y="2133600"/>
            <a:ext cx="426720" cy="369332"/>
          </a:xfrm>
          <a:prstGeom prst="rect">
            <a:avLst/>
          </a:prstGeom>
          <a:noFill/>
          <a:ln w="25400">
            <a:solidFill>
              <a:schemeClr val="accent1">
                <a:shade val="50000"/>
              </a:schemeClr>
            </a:solidFill>
          </a:ln>
        </p:spPr>
        <p:txBody>
          <a:bodyPr wrap="none" rtlCol="0">
            <a:spAutoFit/>
          </a:bodyPr>
          <a:lstStyle/>
          <a:p>
            <a:r>
              <a:rPr lang="en-US" dirty="0"/>
              <a:t>R</a:t>
            </a:r>
            <a:r>
              <a:rPr lang="en-US" dirty="0" smtClean="0"/>
              <a:t>2</a:t>
            </a:r>
            <a:endParaRPr lang="en-US" dirty="0"/>
          </a:p>
        </p:txBody>
      </p:sp>
      <p:sp>
        <p:nvSpPr>
          <p:cNvPr id="60" name="TextBox 59"/>
          <p:cNvSpPr txBox="1"/>
          <p:nvPr/>
        </p:nvSpPr>
        <p:spPr>
          <a:xfrm>
            <a:off x="4191000" y="2133600"/>
            <a:ext cx="426720" cy="369332"/>
          </a:xfrm>
          <a:prstGeom prst="rect">
            <a:avLst/>
          </a:prstGeom>
          <a:noFill/>
          <a:ln w="25400">
            <a:solidFill>
              <a:schemeClr val="accent1">
                <a:shade val="50000"/>
              </a:schemeClr>
            </a:solidFill>
          </a:ln>
        </p:spPr>
        <p:txBody>
          <a:bodyPr wrap="none" rtlCol="0">
            <a:spAutoFit/>
          </a:bodyPr>
          <a:lstStyle/>
          <a:p>
            <a:r>
              <a:rPr lang="en-US" dirty="0"/>
              <a:t>R</a:t>
            </a:r>
            <a:r>
              <a:rPr lang="en-US" dirty="0" smtClean="0"/>
              <a:t>3</a:t>
            </a:r>
            <a:endParaRPr lang="en-US" dirty="0"/>
          </a:p>
        </p:txBody>
      </p:sp>
      <p:sp>
        <p:nvSpPr>
          <p:cNvPr id="61" name="TextBox 60"/>
          <p:cNvSpPr txBox="1"/>
          <p:nvPr/>
        </p:nvSpPr>
        <p:spPr>
          <a:xfrm>
            <a:off x="4648200" y="2133600"/>
            <a:ext cx="426720" cy="369332"/>
          </a:xfrm>
          <a:prstGeom prst="rect">
            <a:avLst/>
          </a:prstGeom>
          <a:noFill/>
          <a:ln w="25400">
            <a:solidFill>
              <a:schemeClr val="accent1">
                <a:shade val="50000"/>
              </a:schemeClr>
            </a:solidFill>
          </a:ln>
        </p:spPr>
        <p:txBody>
          <a:bodyPr wrap="none" rtlCol="0">
            <a:spAutoFit/>
          </a:bodyPr>
          <a:lstStyle/>
          <a:p>
            <a:r>
              <a:rPr lang="en-US" dirty="0"/>
              <a:t>R</a:t>
            </a:r>
            <a:r>
              <a:rPr lang="en-US" dirty="0" smtClean="0"/>
              <a:t>4</a:t>
            </a:r>
            <a:endParaRPr lang="en-US" dirty="0"/>
          </a:p>
        </p:txBody>
      </p:sp>
      <p:sp>
        <p:nvSpPr>
          <p:cNvPr id="62" name="TextBox 61"/>
          <p:cNvSpPr txBox="1"/>
          <p:nvPr/>
        </p:nvSpPr>
        <p:spPr>
          <a:xfrm>
            <a:off x="5105400" y="2133600"/>
            <a:ext cx="426720" cy="369332"/>
          </a:xfrm>
          <a:prstGeom prst="rect">
            <a:avLst/>
          </a:prstGeom>
          <a:noFill/>
          <a:ln w="25400">
            <a:solidFill>
              <a:schemeClr val="accent1">
                <a:shade val="50000"/>
              </a:schemeClr>
            </a:solidFill>
          </a:ln>
        </p:spPr>
        <p:txBody>
          <a:bodyPr wrap="none" rtlCol="0">
            <a:spAutoFit/>
          </a:bodyPr>
          <a:lstStyle/>
          <a:p>
            <a:r>
              <a:rPr lang="en-US" dirty="0"/>
              <a:t>R</a:t>
            </a:r>
            <a:r>
              <a:rPr lang="en-US" dirty="0" smtClean="0"/>
              <a:t>5</a:t>
            </a:r>
            <a:endParaRPr lang="en-US" dirty="0"/>
          </a:p>
        </p:txBody>
      </p:sp>
      <p:sp>
        <p:nvSpPr>
          <p:cNvPr id="63" name="TextBox 62"/>
          <p:cNvSpPr txBox="1"/>
          <p:nvPr/>
        </p:nvSpPr>
        <p:spPr>
          <a:xfrm>
            <a:off x="3200400" y="2133600"/>
            <a:ext cx="426720" cy="369332"/>
          </a:xfrm>
          <a:prstGeom prst="rect">
            <a:avLst/>
          </a:prstGeom>
          <a:noFill/>
          <a:ln w="25400">
            <a:solidFill>
              <a:schemeClr val="accent1">
                <a:shade val="50000"/>
              </a:schemeClr>
            </a:solidFill>
          </a:ln>
        </p:spPr>
        <p:txBody>
          <a:bodyPr wrap="none" rtlCol="0">
            <a:spAutoFit/>
          </a:bodyPr>
          <a:lstStyle/>
          <a:p>
            <a:r>
              <a:rPr lang="en-US" dirty="0" smtClean="0"/>
              <a:t>R1</a:t>
            </a:r>
            <a:endParaRPr lang="en-US" dirty="0"/>
          </a:p>
        </p:txBody>
      </p:sp>
      <p:sp>
        <p:nvSpPr>
          <p:cNvPr id="64" name="Oval 63"/>
          <p:cNvSpPr/>
          <p:nvPr/>
        </p:nvSpPr>
        <p:spPr>
          <a:xfrm>
            <a:off x="7146353" y="2286000"/>
            <a:ext cx="778447" cy="826531"/>
          </a:xfrm>
          <a:prstGeom prst="ellipse">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4"/>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1041951" y="2286000"/>
            <a:ext cx="541317" cy="814235"/>
          </a:xfrm>
          <a:prstGeom prst="rect">
            <a:avLst/>
          </a:prstGeom>
        </p:spPr>
      </p:pic>
      <p:sp>
        <p:nvSpPr>
          <p:cNvPr id="66" name="TextBox 65"/>
          <p:cNvSpPr txBox="1"/>
          <p:nvPr/>
        </p:nvSpPr>
        <p:spPr>
          <a:xfrm>
            <a:off x="-983218" y="2524430"/>
            <a:ext cx="426720" cy="369332"/>
          </a:xfrm>
          <a:prstGeom prst="rect">
            <a:avLst/>
          </a:prstGeom>
          <a:noFill/>
          <a:ln w="25400">
            <a:noFill/>
          </a:ln>
        </p:spPr>
        <p:txBody>
          <a:bodyPr wrap="none" rtlCol="0">
            <a:spAutoFit/>
          </a:bodyPr>
          <a:lstStyle/>
          <a:p>
            <a:r>
              <a:rPr lang="en-US" dirty="0">
                <a:solidFill>
                  <a:schemeClr val="bg1"/>
                </a:solidFill>
              </a:rPr>
              <a:t>R</a:t>
            </a:r>
            <a:r>
              <a:rPr lang="en-US" dirty="0" smtClean="0">
                <a:solidFill>
                  <a:schemeClr val="bg1"/>
                </a:solidFill>
              </a:rPr>
              <a:t>6</a:t>
            </a:r>
            <a:endParaRPr lang="en-US" dirty="0">
              <a:solidFill>
                <a:schemeClr val="bg1"/>
              </a:solidFill>
            </a:endParaRPr>
          </a:p>
        </p:txBody>
      </p:sp>
      <p:sp>
        <p:nvSpPr>
          <p:cNvPr id="67" name="TextBox 66"/>
          <p:cNvSpPr txBox="1"/>
          <p:nvPr/>
        </p:nvSpPr>
        <p:spPr>
          <a:xfrm>
            <a:off x="7315200" y="2414435"/>
            <a:ext cx="426720" cy="369332"/>
          </a:xfrm>
          <a:prstGeom prst="rect">
            <a:avLst/>
          </a:prstGeom>
          <a:noFill/>
        </p:spPr>
        <p:txBody>
          <a:bodyPr wrap="none" rtlCol="0">
            <a:spAutoFit/>
          </a:bodyPr>
          <a:lstStyle/>
          <a:p>
            <a:r>
              <a:rPr lang="en-US" dirty="0"/>
              <a:t>R</a:t>
            </a:r>
            <a:r>
              <a:rPr lang="en-US" dirty="0" smtClean="0"/>
              <a:t>1</a:t>
            </a:r>
            <a:endParaRPr lang="en-US" dirty="0"/>
          </a:p>
        </p:txBody>
      </p:sp>
      <p:sp>
        <p:nvSpPr>
          <p:cNvPr id="58" name="TextBox 57"/>
          <p:cNvSpPr txBox="1"/>
          <p:nvPr/>
        </p:nvSpPr>
        <p:spPr>
          <a:xfrm>
            <a:off x="4572000" y="2819400"/>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1</a:t>
            </a:r>
            <a:endParaRPr lang="en-US" dirty="0"/>
          </a:p>
        </p:txBody>
      </p:sp>
      <p:sp>
        <p:nvSpPr>
          <p:cNvPr id="69" name="TextBox 68"/>
          <p:cNvSpPr txBox="1"/>
          <p:nvPr/>
        </p:nvSpPr>
        <p:spPr>
          <a:xfrm>
            <a:off x="5029200" y="2819400"/>
            <a:ext cx="407484" cy="369332"/>
          </a:xfrm>
          <a:prstGeom prst="rect">
            <a:avLst/>
          </a:prstGeom>
          <a:noFill/>
          <a:ln w="25400">
            <a:solidFill>
              <a:schemeClr val="accent1">
                <a:shade val="50000"/>
              </a:schemeClr>
            </a:solidFill>
          </a:ln>
        </p:spPr>
        <p:txBody>
          <a:bodyPr wrap="none" rtlCol="0">
            <a:spAutoFit/>
          </a:bodyPr>
          <a:lstStyle/>
          <a:p>
            <a:r>
              <a:rPr lang="en-US" dirty="0"/>
              <a:t>S</a:t>
            </a:r>
            <a:r>
              <a:rPr lang="en-US" dirty="0" smtClean="0"/>
              <a:t>2</a:t>
            </a:r>
            <a:endParaRPr lang="en-US" dirty="0"/>
          </a:p>
        </p:txBody>
      </p:sp>
      <p:sp>
        <p:nvSpPr>
          <p:cNvPr id="70" name="TextBox 69"/>
          <p:cNvSpPr txBox="1"/>
          <p:nvPr/>
        </p:nvSpPr>
        <p:spPr>
          <a:xfrm>
            <a:off x="1905000" y="4191000"/>
            <a:ext cx="916854" cy="369332"/>
          </a:xfrm>
          <a:prstGeom prst="rect">
            <a:avLst/>
          </a:prstGeom>
          <a:noFill/>
          <a:ln w="25400">
            <a:solidFill>
              <a:schemeClr val="tx1"/>
            </a:solidFill>
          </a:ln>
        </p:spPr>
        <p:txBody>
          <a:bodyPr wrap="none" rtlCol="0">
            <a:spAutoFit/>
          </a:bodyPr>
          <a:lstStyle/>
          <a:p>
            <a:r>
              <a:rPr lang="en-US" dirty="0" smtClean="0"/>
              <a:t>TABLE 1</a:t>
            </a:r>
            <a:endParaRPr lang="en-US" dirty="0"/>
          </a:p>
        </p:txBody>
      </p:sp>
      <p:sp>
        <p:nvSpPr>
          <p:cNvPr id="71" name="TextBox 70"/>
          <p:cNvSpPr txBox="1"/>
          <p:nvPr/>
        </p:nvSpPr>
        <p:spPr>
          <a:xfrm>
            <a:off x="3315649" y="1759764"/>
            <a:ext cx="309700" cy="369332"/>
          </a:xfrm>
          <a:prstGeom prst="rect">
            <a:avLst/>
          </a:prstGeom>
          <a:noFill/>
          <a:ln w="25400">
            <a:noFill/>
          </a:ln>
        </p:spPr>
        <p:txBody>
          <a:bodyPr wrap="none" rtlCol="0">
            <a:spAutoFit/>
          </a:bodyPr>
          <a:lstStyle/>
          <a:p>
            <a:r>
              <a:rPr lang="en-US" dirty="0" smtClean="0">
                <a:solidFill>
                  <a:schemeClr val="bg1"/>
                </a:solidFill>
              </a:rPr>
              <a:t>R</a:t>
            </a:r>
            <a:endParaRPr lang="en-US" dirty="0">
              <a:solidFill>
                <a:schemeClr val="bg1"/>
              </a:solidFill>
            </a:endParaRPr>
          </a:p>
        </p:txBody>
      </p:sp>
      <p:pic>
        <p:nvPicPr>
          <p:cNvPr id="72" name="Picture 71"/>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8610600" y="1066800"/>
            <a:ext cx="541317" cy="814235"/>
          </a:xfrm>
          <a:prstGeom prst="rect">
            <a:avLst/>
          </a:prstGeom>
        </p:spPr>
      </p:pic>
      <p:pic>
        <p:nvPicPr>
          <p:cNvPr id="73" name="Picture 72"/>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7924800" y="990600"/>
            <a:ext cx="541317" cy="902298"/>
          </a:xfrm>
          <a:prstGeom prst="rect">
            <a:avLst/>
          </a:prstGeom>
        </p:spPr>
      </p:pic>
      <p:pic>
        <p:nvPicPr>
          <p:cNvPr id="74" name="Picture 73"/>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7239000" y="990600"/>
            <a:ext cx="541317" cy="814235"/>
          </a:xfrm>
          <a:prstGeom prst="rect">
            <a:avLst/>
          </a:prstGeom>
        </p:spPr>
      </p:pic>
      <p:sp>
        <p:nvSpPr>
          <p:cNvPr id="75" name="TextBox 74"/>
          <p:cNvSpPr txBox="1"/>
          <p:nvPr/>
        </p:nvSpPr>
        <p:spPr>
          <a:xfrm>
            <a:off x="5486400" y="2819400"/>
            <a:ext cx="407484" cy="369332"/>
          </a:xfrm>
          <a:prstGeom prst="rect">
            <a:avLst/>
          </a:prstGeom>
          <a:noFill/>
          <a:ln w="25400">
            <a:solidFill>
              <a:schemeClr val="accent1">
                <a:shade val="50000"/>
              </a:schemeClr>
            </a:solidFill>
          </a:ln>
        </p:spPr>
        <p:txBody>
          <a:bodyPr wrap="none" rtlCol="0">
            <a:spAutoFit/>
          </a:bodyPr>
          <a:lstStyle/>
          <a:p>
            <a:r>
              <a:rPr lang="en-US" dirty="0" smtClean="0"/>
              <a:t>S3</a:t>
            </a:r>
            <a:endParaRPr lang="en-US" dirty="0"/>
          </a:p>
        </p:txBody>
      </p:sp>
      <p:sp>
        <p:nvSpPr>
          <p:cNvPr id="76" name="TextBox 75"/>
          <p:cNvSpPr txBox="1"/>
          <p:nvPr/>
        </p:nvSpPr>
        <p:spPr>
          <a:xfrm>
            <a:off x="5943600" y="2819400"/>
            <a:ext cx="407484" cy="369332"/>
          </a:xfrm>
          <a:prstGeom prst="rect">
            <a:avLst/>
          </a:prstGeom>
          <a:noFill/>
          <a:ln w="25400">
            <a:solidFill>
              <a:schemeClr val="accent1">
                <a:shade val="50000"/>
              </a:schemeClr>
            </a:solidFill>
          </a:ln>
        </p:spPr>
        <p:txBody>
          <a:bodyPr wrap="none" rtlCol="0">
            <a:spAutoFit/>
          </a:bodyPr>
          <a:lstStyle/>
          <a:p>
            <a:r>
              <a:rPr lang="en-US" dirty="0" smtClean="0"/>
              <a:t>S</a:t>
            </a:r>
            <a:r>
              <a:rPr lang="en-US" dirty="0"/>
              <a:t>4</a:t>
            </a:r>
          </a:p>
        </p:txBody>
      </p:sp>
      <p:pic>
        <p:nvPicPr>
          <p:cNvPr id="77" name="Picture 76"/>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9220200" y="914400"/>
            <a:ext cx="541317" cy="814235"/>
          </a:xfrm>
          <a:prstGeom prst="rect">
            <a:avLst/>
          </a:prstGeom>
        </p:spPr>
      </p:pic>
      <p:sp>
        <p:nvSpPr>
          <p:cNvPr id="78" name="TextBox 77"/>
          <p:cNvSpPr txBox="1"/>
          <p:nvPr/>
        </p:nvSpPr>
        <p:spPr>
          <a:xfrm>
            <a:off x="7315200" y="1295400"/>
            <a:ext cx="413896" cy="369332"/>
          </a:xfrm>
          <a:prstGeom prst="rect">
            <a:avLst/>
          </a:prstGeom>
          <a:noFill/>
          <a:ln w="25400">
            <a:noFill/>
          </a:ln>
        </p:spPr>
        <p:txBody>
          <a:bodyPr wrap="none" rtlCol="0">
            <a:spAutoFit/>
          </a:bodyPr>
          <a:lstStyle/>
          <a:p>
            <a:r>
              <a:rPr lang="en-US" dirty="0">
                <a:solidFill>
                  <a:schemeClr val="bg1"/>
                </a:solidFill>
              </a:rPr>
              <a:t>T</a:t>
            </a:r>
            <a:r>
              <a:rPr lang="en-US" dirty="0" smtClean="0">
                <a:solidFill>
                  <a:schemeClr val="bg1"/>
                </a:solidFill>
              </a:rPr>
              <a:t>1</a:t>
            </a:r>
            <a:endParaRPr lang="en-US" dirty="0">
              <a:solidFill>
                <a:schemeClr val="bg1"/>
              </a:solidFill>
            </a:endParaRPr>
          </a:p>
        </p:txBody>
      </p:sp>
      <p:sp>
        <p:nvSpPr>
          <p:cNvPr id="79" name="TextBox 78"/>
          <p:cNvSpPr txBox="1"/>
          <p:nvPr/>
        </p:nvSpPr>
        <p:spPr>
          <a:xfrm>
            <a:off x="8686800" y="1295400"/>
            <a:ext cx="413896" cy="369332"/>
          </a:xfrm>
          <a:prstGeom prst="rect">
            <a:avLst/>
          </a:prstGeom>
          <a:noFill/>
          <a:ln w="25400">
            <a:noFill/>
          </a:ln>
        </p:spPr>
        <p:txBody>
          <a:bodyPr wrap="none" rtlCol="0">
            <a:spAutoFit/>
          </a:bodyPr>
          <a:lstStyle/>
          <a:p>
            <a:r>
              <a:rPr lang="en-US" dirty="0" smtClean="0">
                <a:solidFill>
                  <a:schemeClr val="bg1"/>
                </a:solidFill>
              </a:rPr>
              <a:t>T3</a:t>
            </a:r>
            <a:endParaRPr lang="en-US" dirty="0">
              <a:solidFill>
                <a:schemeClr val="bg1"/>
              </a:solidFill>
            </a:endParaRPr>
          </a:p>
        </p:txBody>
      </p:sp>
      <p:sp>
        <p:nvSpPr>
          <p:cNvPr id="80" name="TextBox 79"/>
          <p:cNvSpPr txBox="1"/>
          <p:nvPr/>
        </p:nvSpPr>
        <p:spPr>
          <a:xfrm>
            <a:off x="9296400" y="1219200"/>
            <a:ext cx="413896" cy="369332"/>
          </a:xfrm>
          <a:prstGeom prst="rect">
            <a:avLst/>
          </a:prstGeom>
          <a:noFill/>
          <a:ln w="25400">
            <a:noFill/>
          </a:ln>
        </p:spPr>
        <p:txBody>
          <a:bodyPr wrap="none" rtlCol="0">
            <a:spAutoFit/>
          </a:bodyPr>
          <a:lstStyle/>
          <a:p>
            <a:r>
              <a:rPr lang="en-US" dirty="0" smtClean="0">
                <a:solidFill>
                  <a:schemeClr val="bg1"/>
                </a:solidFill>
              </a:rPr>
              <a:t>T4</a:t>
            </a:r>
            <a:endParaRPr lang="en-US" dirty="0">
              <a:solidFill>
                <a:schemeClr val="bg1"/>
              </a:solidFill>
            </a:endParaRPr>
          </a:p>
        </p:txBody>
      </p:sp>
      <p:pic>
        <p:nvPicPr>
          <p:cNvPr id="81" name="Picture 80"/>
          <p:cNvPicPr>
            <a:picLocks noChangeAspect="1"/>
          </p:cNvPicPr>
          <p:nvPr/>
        </p:nvPicPr>
        <p:blipFill rotWithShape="1">
          <a:blip r:embed="rId3" cstate="print">
            <a:extLst>
              <a:ext uri="{28A0092B-C50C-407E-A947-70E740481C1C}">
                <a14:useLocalDpi xmlns="" xmlns:a14="http://schemas.microsoft.com/office/drawing/2010/main" val="0"/>
              </a:ext>
            </a:extLst>
          </a:blip>
          <a:srcRect l="7696" r="46589"/>
          <a:stretch/>
        </p:blipFill>
        <p:spPr>
          <a:xfrm>
            <a:off x="9982200" y="990600"/>
            <a:ext cx="541317" cy="814235"/>
          </a:xfrm>
          <a:prstGeom prst="rect">
            <a:avLst/>
          </a:prstGeom>
        </p:spPr>
      </p:pic>
      <p:sp>
        <p:nvSpPr>
          <p:cNvPr id="82" name="TextBox 81"/>
          <p:cNvSpPr txBox="1"/>
          <p:nvPr/>
        </p:nvSpPr>
        <p:spPr>
          <a:xfrm>
            <a:off x="10058400" y="1219200"/>
            <a:ext cx="413896" cy="369332"/>
          </a:xfrm>
          <a:prstGeom prst="rect">
            <a:avLst/>
          </a:prstGeom>
          <a:noFill/>
          <a:ln w="25400">
            <a:noFill/>
          </a:ln>
        </p:spPr>
        <p:txBody>
          <a:bodyPr wrap="none" rtlCol="0">
            <a:spAutoFit/>
          </a:bodyPr>
          <a:lstStyle/>
          <a:p>
            <a:r>
              <a:rPr lang="en-US" dirty="0" smtClean="0">
                <a:solidFill>
                  <a:schemeClr val="bg1"/>
                </a:solidFill>
              </a:rPr>
              <a:t>T5</a:t>
            </a:r>
            <a:endParaRPr lang="en-US" dirty="0">
              <a:solidFill>
                <a:schemeClr val="bg1"/>
              </a:solidFill>
            </a:endParaRPr>
          </a:p>
        </p:txBody>
      </p:sp>
      <p:sp>
        <p:nvSpPr>
          <p:cNvPr id="83" name="TextBox 82"/>
          <p:cNvSpPr txBox="1"/>
          <p:nvPr/>
        </p:nvSpPr>
        <p:spPr>
          <a:xfrm>
            <a:off x="8001000" y="1371600"/>
            <a:ext cx="413896" cy="369332"/>
          </a:xfrm>
          <a:prstGeom prst="rect">
            <a:avLst/>
          </a:prstGeom>
          <a:noFill/>
          <a:ln w="25400">
            <a:noFill/>
          </a:ln>
        </p:spPr>
        <p:txBody>
          <a:bodyPr wrap="none" rtlCol="0">
            <a:spAutoFit/>
          </a:bodyPr>
          <a:lstStyle/>
          <a:p>
            <a:r>
              <a:rPr lang="en-US" dirty="0" smtClean="0">
                <a:solidFill>
                  <a:schemeClr val="bg1"/>
                </a:solidFill>
              </a:rPr>
              <a:t>T</a:t>
            </a:r>
            <a:r>
              <a:rPr lang="en-US" dirty="0">
                <a:solidFill>
                  <a:schemeClr val="bg1"/>
                </a:solidFill>
              </a:rPr>
              <a:t>2</a:t>
            </a:r>
          </a:p>
        </p:txBody>
      </p:sp>
      <p:sp>
        <p:nvSpPr>
          <p:cNvPr id="84" name="TextBox 83"/>
          <p:cNvSpPr txBox="1"/>
          <p:nvPr/>
        </p:nvSpPr>
        <p:spPr>
          <a:xfrm>
            <a:off x="3810000" y="3657600"/>
            <a:ext cx="969753" cy="369332"/>
          </a:xfrm>
          <a:prstGeom prst="rect">
            <a:avLst/>
          </a:prstGeom>
          <a:noFill/>
          <a:ln w="25400">
            <a:solidFill>
              <a:schemeClr val="tx1"/>
            </a:solidFill>
          </a:ln>
        </p:spPr>
        <p:txBody>
          <a:bodyPr wrap="none" rtlCol="0">
            <a:spAutoFit/>
          </a:bodyPr>
          <a:lstStyle/>
          <a:p>
            <a:r>
              <a:rPr lang="en-US" dirty="0" smtClean="0"/>
              <a:t>TABLE  2</a:t>
            </a:r>
            <a:endParaRPr lang="en-US" dirty="0"/>
          </a:p>
        </p:txBody>
      </p:sp>
      <p:sp>
        <p:nvSpPr>
          <p:cNvPr id="85" name="TextBox 84"/>
          <p:cNvSpPr txBox="1"/>
          <p:nvPr/>
        </p:nvSpPr>
        <p:spPr>
          <a:xfrm>
            <a:off x="5181600" y="8610600"/>
            <a:ext cx="805349" cy="276999"/>
          </a:xfrm>
          <a:prstGeom prst="rect">
            <a:avLst/>
          </a:prstGeom>
          <a:noFill/>
        </p:spPr>
        <p:txBody>
          <a:bodyPr wrap="none" rtlCol="0">
            <a:spAutoFit/>
          </a:bodyPr>
          <a:lstStyle/>
          <a:p>
            <a:r>
              <a:rPr lang="en-US" sz="1200" dirty="0" smtClean="0"/>
              <a:t>May 2018</a:t>
            </a:r>
            <a:endParaRPr lang="en-US" sz="1200" dirty="0"/>
          </a:p>
        </p:txBody>
      </p:sp>
    </p:spTree>
    <p:extLst>
      <p:ext uri="{BB962C8B-B14F-4D97-AF65-F5344CB8AC3E}">
        <p14:creationId xmlns="" xmlns:p14="http://schemas.microsoft.com/office/powerpoint/2010/main" val="1058754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20909</TotalTime>
  <Words>924</Words>
  <Application>Microsoft Office PowerPoint</Application>
  <PresentationFormat>On-screen Show (4:3)</PresentationFormat>
  <Paragraphs>202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Gannon Family</dc:creator>
  <cp:lastModifiedBy>Hahn</cp:lastModifiedBy>
  <cp:revision>286</cp:revision>
  <cp:lastPrinted>2017-08-26T13:44:33Z</cp:lastPrinted>
  <dcterms:created xsi:type="dcterms:W3CDTF">2011-09-09T14:45:05Z</dcterms:created>
  <dcterms:modified xsi:type="dcterms:W3CDTF">2018-05-24T04:15:26Z</dcterms:modified>
</cp:coreProperties>
</file>